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12"/>
  </p:notesMasterIdLst>
  <p:sldIdLst>
    <p:sldId id="256" r:id="rId2"/>
    <p:sldId id="538" r:id="rId3"/>
    <p:sldId id="431" r:id="rId4"/>
    <p:sldId id="261" r:id="rId5"/>
    <p:sldId id="539" r:id="rId6"/>
    <p:sldId id="540" r:id="rId7"/>
    <p:sldId id="427" r:id="rId8"/>
    <p:sldId id="279" r:id="rId9"/>
    <p:sldId id="577" r:id="rId10"/>
    <p:sldId id="413" r:id="rId11"/>
    <p:sldId id="271" r:id="rId12"/>
    <p:sldId id="624" r:id="rId13"/>
    <p:sldId id="544" r:id="rId14"/>
    <p:sldId id="625" r:id="rId15"/>
    <p:sldId id="417" r:id="rId16"/>
    <p:sldId id="287" r:id="rId17"/>
    <p:sldId id="298" r:id="rId18"/>
    <p:sldId id="498" r:id="rId19"/>
    <p:sldId id="500" r:id="rId20"/>
    <p:sldId id="501" r:id="rId21"/>
    <p:sldId id="502" r:id="rId22"/>
    <p:sldId id="503" r:id="rId23"/>
    <p:sldId id="504" r:id="rId24"/>
    <p:sldId id="653" r:id="rId25"/>
    <p:sldId id="627" r:id="rId26"/>
    <p:sldId id="652" r:id="rId27"/>
    <p:sldId id="300" r:id="rId28"/>
    <p:sldId id="646" r:id="rId29"/>
    <p:sldId id="647" r:id="rId30"/>
    <p:sldId id="650" r:id="rId31"/>
    <p:sldId id="651" r:id="rId32"/>
    <p:sldId id="323" r:id="rId33"/>
    <p:sldId id="324" r:id="rId34"/>
    <p:sldId id="564" r:id="rId35"/>
    <p:sldId id="634" r:id="rId36"/>
    <p:sldId id="569" r:id="rId37"/>
    <p:sldId id="474" r:id="rId38"/>
    <p:sldId id="565" r:id="rId39"/>
    <p:sldId id="666" r:id="rId40"/>
    <p:sldId id="289" r:id="rId41"/>
    <p:sldId id="659" r:id="rId42"/>
    <p:sldId id="660" r:id="rId43"/>
    <p:sldId id="655" r:id="rId44"/>
    <p:sldId id="332" r:id="rId45"/>
    <p:sldId id="572" r:id="rId46"/>
    <p:sldId id="574" r:id="rId47"/>
    <p:sldId id="636" r:id="rId48"/>
    <p:sldId id="637" r:id="rId49"/>
    <p:sldId id="638" r:id="rId50"/>
    <p:sldId id="639" r:id="rId51"/>
    <p:sldId id="457" r:id="rId52"/>
    <p:sldId id="346" r:id="rId53"/>
    <p:sldId id="347" r:id="rId54"/>
    <p:sldId id="361" r:id="rId55"/>
    <p:sldId id="467" r:id="rId56"/>
    <p:sldId id="575" r:id="rId57"/>
    <p:sldId id="576" r:id="rId58"/>
    <p:sldId id="586" r:id="rId59"/>
    <p:sldId id="291" r:id="rId60"/>
    <p:sldId id="642" r:id="rId61"/>
    <p:sldId id="358" r:id="rId62"/>
    <p:sldId id="588" r:id="rId63"/>
    <p:sldId id="591" r:id="rId64"/>
    <p:sldId id="534" r:id="rId65"/>
    <p:sldId id="528" r:id="rId66"/>
    <p:sldId id="530" r:id="rId67"/>
    <p:sldId id="458" r:id="rId68"/>
    <p:sldId id="290" r:id="rId69"/>
    <p:sldId id="601" r:id="rId70"/>
    <p:sldId id="480" r:id="rId71"/>
    <p:sldId id="657" r:id="rId72"/>
    <p:sldId id="479" r:id="rId73"/>
    <p:sldId id="656" r:id="rId74"/>
    <p:sldId id="516" r:id="rId75"/>
    <p:sldId id="293" r:id="rId76"/>
    <p:sldId id="667" r:id="rId77"/>
    <p:sldId id="668" r:id="rId78"/>
    <p:sldId id="669" r:id="rId79"/>
    <p:sldId id="598" r:id="rId80"/>
    <p:sldId id="600" r:id="rId81"/>
    <p:sldId id="619" r:id="rId82"/>
    <p:sldId id="620" r:id="rId83"/>
    <p:sldId id="621" r:id="rId84"/>
    <p:sldId id="560" r:id="rId85"/>
    <p:sldId id="632" r:id="rId86"/>
    <p:sldId id="640" r:id="rId87"/>
    <p:sldId id="641" r:id="rId88"/>
    <p:sldId id="643" r:id="rId89"/>
    <p:sldId id="644" r:id="rId90"/>
    <p:sldId id="645" r:id="rId91"/>
    <p:sldId id="604" r:id="rId92"/>
    <p:sldId id="605" r:id="rId93"/>
    <p:sldId id="617" r:id="rId94"/>
    <p:sldId id="606" r:id="rId95"/>
    <p:sldId id="607" r:id="rId96"/>
    <p:sldId id="608" r:id="rId97"/>
    <p:sldId id="609" r:id="rId98"/>
    <p:sldId id="610" r:id="rId99"/>
    <p:sldId id="611" r:id="rId100"/>
    <p:sldId id="612" r:id="rId101"/>
    <p:sldId id="618" r:id="rId102"/>
    <p:sldId id="613" r:id="rId103"/>
    <p:sldId id="614" r:id="rId104"/>
    <p:sldId id="615" r:id="rId105"/>
    <p:sldId id="616" r:id="rId106"/>
    <p:sldId id="661" r:id="rId107"/>
    <p:sldId id="662" r:id="rId108"/>
    <p:sldId id="663" r:id="rId109"/>
    <p:sldId id="664" r:id="rId110"/>
    <p:sldId id="665" r:id="rId1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simont" initials="d" lastIdx="2" clrIdx="0">
    <p:extLst>
      <p:ext uri="{19B8F6BF-5375-455C-9EA6-DF929625EA0E}">
        <p15:presenceInfo xmlns:p15="http://schemas.microsoft.com/office/powerpoint/2012/main" userId="dosimo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C1"/>
    <a:srgbClr val="FFFF00"/>
    <a:srgbClr val="663300"/>
    <a:srgbClr val="C89800"/>
    <a:srgbClr val="1919FE"/>
    <a:srgbClr val="2E6CA4"/>
    <a:srgbClr val="B80404"/>
    <a:srgbClr val="9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5226" autoAdjust="0"/>
  </p:normalViewPr>
  <p:slideViewPr>
    <p:cSldViewPr snapToGrid="0">
      <p:cViewPr varScale="1">
        <p:scale>
          <a:sx n="88" d="100"/>
          <a:sy n="88" d="100"/>
        </p:scale>
        <p:origin x="1350" y="78"/>
      </p:cViewPr>
      <p:guideLst>
        <p:guide orient="horz" pos="422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image" Target="../media/image78.emf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9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659F3-F9EC-428F-B501-E0BC197445D9}" type="datetimeFigureOut">
              <a:rPr lang="fr-FR" smtClean="0"/>
              <a:t>10/06/2015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21A2B-D86A-438C-8636-6AD70572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29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Premier slide: </a:t>
            </a:r>
            <a:r>
              <a:rPr lang="fr-FR" dirty="0" err="1" smtClean="0"/>
              <a:t>soctrace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548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Resituer par rapport à problématique</a:t>
            </a:r>
          </a:p>
          <a:p>
            <a:r>
              <a:rPr lang="fr-FR" dirty="0" smtClean="0"/>
              <a:t>En quoi ces outils ne permettent pas de faire ce que j’ai envie?</a:t>
            </a:r>
          </a:p>
          <a:p>
            <a:r>
              <a:rPr lang="fr-FR" dirty="0" smtClean="0"/>
              <a:t>Montrer</a:t>
            </a:r>
            <a:r>
              <a:rPr lang="fr-FR" baseline="0" dirty="0" smtClean="0"/>
              <a:t> tout de suite pourquoi ce n’est pas suffisant: avec Gantt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10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scientifique</a:t>
            </a:r>
          </a:p>
          <a:p>
            <a:r>
              <a:rPr lang="fr-FR" dirty="0" smtClean="0"/>
              <a:t>Démarche scientifique? </a:t>
            </a:r>
          </a:p>
          <a:p>
            <a:r>
              <a:rPr lang="fr-FR" dirty="0" smtClean="0"/>
              <a:t>Retourner : </a:t>
            </a:r>
            <a:r>
              <a:rPr lang="fr-FR" dirty="0" err="1" smtClean="0"/>
              <a:t>overview</a:t>
            </a:r>
            <a:r>
              <a:rPr lang="fr-FR" dirty="0" smtClean="0"/>
              <a:t>, etc. -&gt; correspond</a:t>
            </a:r>
            <a:r>
              <a:rPr lang="fr-FR" baseline="0" dirty="0" smtClean="0"/>
              <a:t> à ce qu’on appelle le mantra de </a:t>
            </a:r>
            <a:r>
              <a:rPr lang="fr-FR" baseline="0" dirty="0" err="1" smtClean="0"/>
              <a:t>Shn</a:t>
            </a:r>
            <a:endParaRPr lang="fr-FR" baseline="0" dirty="0" smtClean="0"/>
          </a:p>
          <a:p>
            <a:r>
              <a:rPr lang="fr-FR" baseline="0" dirty="0" smtClean="0"/>
              <a:t>Œil : intérêt de l’</a:t>
            </a:r>
            <a:r>
              <a:rPr lang="fr-FR" baseline="0" dirty="0" err="1" smtClean="0"/>
              <a:t>obnservation</a:t>
            </a:r>
            <a:r>
              <a:rPr lang="fr-FR" baseline="0" dirty="0" smtClean="0"/>
              <a:t> : expertise et savoir du </a:t>
            </a:r>
            <a:r>
              <a:rPr lang="fr-FR" baseline="0" dirty="0" err="1" smtClean="0"/>
              <a:t>dev</a:t>
            </a:r>
            <a:endParaRPr lang="fr-FR" baseline="0" dirty="0" smtClean="0"/>
          </a:p>
          <a:p>
            <a:r>
              <a:rPr lang="fr-FR" baseline="0" dirty="0" smtClean="0"/>
              <a:t>Par rapport à outil automatique (</a:t>
            </a:r>
            <a:r>
              <a:rPr lang="fr-FR" baseline="0" dirty="0" err="1" smtClean="0"/>
              <a:t>marhce</a:t>
            </a:r>
            <a:r>
              <a:rPr lang="fr-FR" baseline="0" dirty="0" smtClean="0"/>
              <a:t> moins bien que semi auto)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727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Discours doit être net</a:t>
            </a:r>
          </a:p>
          <a:p>
            <a:r>
              <a:rPr lang="fr-FR" dirty="0" smtClean="0"/>
              <a:t>Comment/pourquoi c’est difficile</a:t>
            </a:r>
          </a:p>
          <a:p>
            <a:r>
              <a:rPr lang="fr-FR" dirty="0" smtClean="0"/>
              <a:t>Ici: &lt;20000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events</a:t>
            </a:r>
            <a:endParaRPr lang="fr-FR" baseline="0" dirty="0" smtClean="0"/>
          </a:p>
          <a:p>
            <a:r>
              <a:rPr lang="fr-FR" baseline="0" dirty="0" smtClean="0"/>
              <a:t>-&gt; après: on veut quand même spatiotemporel/temporel, mais besoin d’abstraction</a:t>
            </a:r>
          </a:p>
          <a:p>
            <a:r>
              <a:rPr lang="fr-FR" baseline="0" dirty="0" smtClean="0"/>
              <a:t>Recouper fonctions? Intervalle de temps un peu plus grand</a:t>
            </a:r>
          </a:p>
          <a:p>
            <a:r>
              <a:rPr lang="fr-FR" baseline="0" dirty="0" smtClean="0"/>
              <a:t>Un seul slide sur trois problèmes, bien identifiés, et y revenir plus tard</a:t>
            </a:r>
          </a:p>
          <a:p>
            <a:r>
              <a:rPr lang="fr-FR" baseline="0" dirty="0" smtClean="0"/>
              <a:t>Expliquer comment on a résolu ces problèmes (donner un nom)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99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scientifique</a:t>
            </a:r>
          </a:p>
          <a:p>
            <a:r>
              <a:rPr lang="fr-FR" dirty="0" smtClean="0"/>
              <a:t>Démarche scientifique? </a:t>
            </a:r>
          </a:p>
          <a:p>
            <a:r>
              <a:rPr lang="fr-FR" dirty="0" smtClean="0"/>
              <a:t>Retourner : </a:t>
            </a:r>
            <a:r>
              <a:rPr lang="fr-FR" dirty="0" err="1" smtClean="0"/>
              <a:t>overview</a:t>
            </a:r>
            <a:r>
              <a:rPr lang="fr-FR" dirty="0" smtClean="0"/>
              <a:t>, etc. -&gt; correspond</a:t>
            </a:r>
            <a:r>
              <a:rPr lang="fr-FR" baseline="0" dirty="0" smtClean="0"/>
              <a:t> à ce qu’on appelle le mantra de </a:t>
            </a:r>
            <a:r>
              <a:rPr lang="fr-FR" baseline="0" dirty="0" err="1" smtClean="0"/>
              <a:t>Shn</a:t>
            </a:r>
            <a:endParaRPr lang="fr-FR" baseline="0" dirty="0" smtClean="0"/>
          </a:p>
          <a:p>
            <a:r>
              <a:rPr lang="fr-FR" baseline="0" dirty="0" smtClean="0"/>
              <a:t>Œil : intérêt de l’</a:t>
            </a:r>
            <a:r>
              <a:rPr lang="fr-FR" baseline="0" dirty="0" err="1" smtClean="0"/>
              <a:t>obnservation</a:t>
            </a:r>
            <a:r>
              <a:rPr lang="fr-FR" baseline="0" dirty="0" smtClean="0"/>
              <a:t> : expertise et savoir du </a:t>
            </a:r>
            <a:r>
              <a:rPr lang="fr-FR" baseline="0" dirty="0" err="1" smtClean="0"/>
              <a:t>dev</a:t>
            </a:r>
            <a:endParaRPr lang="fr-FR" baseline="0" dirty="0" smtClean="0"/>
          </a:p>
          <a:p>
            <a:r>
              <a:rPr lang="fr-FR" baseline="0" dirty="0" smtClean="0"/>
              <a:t>Par rapport à outil automatique (</a:t>
            </a:r>
            <a:r>
              <a:rPr lang="fr-FR" baseline="0" dirty="0" err="1" smtClean="0"/>
              <a:t>marhce</a:t>
            </a:r>
            <a:r>
              <a:rPr lang="fr-FR" baseline="0" dirty="0" smtClean="0"/>
              <a:t> moins bien que semi auto)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Dire sur le plan -&gt; que va-t-il</a:t>
            </a:r>
            <a:r>
              <a:rPr lang="fr-FR" baseline="0" dirty="0" smtClean="0"/>
              <a:t> y avoir comme </a:t>
            </a:r>
            <a:r>
              <a:rPr lang="fr-FR" baseline="0" dirty="0" err="1" smtClean="0"/>
              <a:t>result</a:t>
            </a:r>
            <a:r>
              <a:rPr lang="fr-FR" baseline="0" dirty="0" smtClean="0"/>
              <a:t> pour chaque partie</a:t>
            </a:r>
          </a:p>
          <a:p>
            <a:r>
              <a:rPr lang="fr-FR" baseline="0" dirty="0" smtClean="0"/>
              <a:t>Contributions?</a:t>
            </a:r>
          </a:p>
          <a:p>
            <a:r>
              <a:rPr lang="fr-FR" baseline="0" dirty="0" smtClean="0"/>
              <a:t>Collaborations?</a:t>
            </a:r>
          </a:p>
          <a:p>
            <a:r>
              <a:rPr lang="fr-FR" baseline="0" dirty="0" smtClean="0"/>
              <a:t>Attention aux pronoms (I,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, passif)</a:t>
            </a:r>
          </a:p>
          <a:p>
            <a:r>
              <a:rPr lang="fr-FR" baseline="0" dirty="0" smtClean="0"/>
              <a:t>Conclusion and future </a:t>
            </a:r>
            <a:r>
              <a:rPr lang="fr-FR" baseline="0" dirty="0" err="1" smtClean="0"/>
              <a:t>work</a:t>
            </a:r>
            <a:endParaRPr lang="fr-FR" baseline="0" dirty="0" smtClean="0"/>
          </a:p>
          <a:p>
            <a:r>
              <a:rPr lang="fr-FR" baseline="0" dirty="0" smtClean="0"/>
              <a:t>Travail fondamental</a:t>
            </a:r>
          </a:p>
          <a:p>
            <a:r>
              <a:rPr lang="fr-FR" baseline="0" dirty="0" err="1" smtClean="0"/>
              <a:t>Implementation</a:t>
            </a:r>
            <a:endParaRPr lang="fr-FR" baseline="0" dirty="0" smtClean="0"/>
          </a:p>
          <a:p>
            <a:r>
              <a:rPr lang="fr-FR" baseline="0" dirty="0" smtClean="0"/>
              <a:t>Robin: autre contexte (multi agent, </a:t>
            </a:r>
            <a:r>
              <a:rPr lang="fr-FR" baseline="0" dirty="0" err="1" smtClean="0"/>
              <a:t>rss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Quelles correspondances?</a:t>
            </a:r>
          </a:p>
          <a:p>
            <a:r>
              <a:rPr lang="fr-FR" baseline="0" dirty="0" smtClean="0"/>
              <a:t>Comment reprendre cette </a:t>
            </a:r>
            <a:r>
              <a:rPr lang="fr-FR" baseline="0" dirty="0" err="1" smtClean="0"/>
              <a:t>méthologie</a:t>
            </a:r>
            <a:r>
              <a:rPr lang="fr-FR" baseline="0" dirty="0" smtClean="0"/>
              <a:t> pour l’adapter à nos </a:t>
            </a:r>
            <a:r>
              <a:rPr lang="fr-FR" baseline="0" dirty="0" err="1" smtClean="0"/>
              <a:t>sys</a:t>
            </a:r>
            <a:endParaRPr lang="fr-FR" baseline="0" dirty="0" smtClean="0"/>
          </a:p>
          <a:p>
            <a:r>
              <a:rPr lang="fr-FR" baseline="0" dirty="0" smtClean="0"/>
              <a:t>QU’est-ce qui est spécifique?</a:t>
            </a:r>
          </a:p>
          <a:p>
            <a:r>
              <a:rPr lang="fr-FR" baseline="0" dirty="0" smtClean="0"/>
              <a:t>Robin: milliers </a:t>
            </a:r>
            <a:r>
              <a:rPr lang="fr-FR" baseline="0" dirty="0" err="1" smtClean="0"/>
              <a:t>events</a:t>
            </a:r>
            <a:endParaRPr lang="fr-FR" baseline="0" dirty="0" smtClean="0"/>
          </a:p>
          <a:p>
            <a:r>
              <a:rPr lang="fr-FR" baseline="0" dirty="0" smtClean="0"/>
              <a:t>Nous: up to </a:t>
            </a:r>
            <a:r>
              <a:rPr lang="fr-FR" baseline="0" dirty="0" err="1" smtClean="0"/>
              <a:t>millard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7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super clair</a:t>
            </a:r>
          </a:p>
          <a:p>
            <a:endParaRPr lang="fr-FR" dirty="0" smtClean="0"/>
          </a:p>
          <a:p>
            <a:r>
              <a:rPr lang="fr-FR" dirty="0" smtClean="0"/>
              <a:t>On</a:t>
            </a:r>
            <a:r>
              <a:rPr lang="fr-FR" baseline="0" dirty="0" smtClean="0"/>
              <a:t> veut voir avec changement états plus macroscopiques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Macro états qui représentent phase: comment construire ces phases?</a:t>
            </a:r>
          </a:p>
          <a:p>
            <a:r>
              <a:rPr lang="fr-FR" baseline="0" dirty="0" smtClean="0"/>
              <a:t>Justifier l’agrégation</a:t>
            </a:r>
          </a:p>
          <a:p>
            <a:r>
              <a:rPr lang="fr-FR" baseline="0" dirty="0" smtClean="0"/>
              <a:t>Autres méthodes? Ex: CK, etc.</a:t>
            </a:r>
          </a:p>
          <a:p>
            <a:r>
              <a:rPr lang="fr-FR" baseline="0" dirty="0" smtClean="0"/>
              <a:t>Virer partie du milieu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256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Aggregation’s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endParaRPr lang="fr-FR" dirty="0" smtClean="0"/>
          </a:p>
          <a:p>
            <a:r>
              <a:rPr lang="fr-FR" dirty="0" smtClean="0"/>
              <a:t>Auteur :</a:t>
            </a:r>
            <a:r>
              <a:rPr lang="fr-FR" baseline="0" dirty="0" smtClean="0"/>
              <a:t> LP</a:t>
            </a:r>
          </a:p>
          <a:p>
            <a:r>
              <a:rPr lang="fr-FR" baseline="0" dirty="0" smtClean="0"/>
              <a:t>Rappeler que le contexte est différent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454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besoin de mettre </a:t>
            </a:r>
            <a:r>
              <a:rPr lang="fr-FR" baseline="0" dirty="0" err="1" smtClean="0"/>
              <a:t>sum</a:t>
            </a:r>
            <a:endParaRPr lang="fr-FR" baseline="0" dirty="0" smtClean="0"/>
          </a:p>
          <a:p>
            <a:r>
              <a:rPr lang="fr-FR" baseline="0" dirty="0" err="1" smtClean="0"/>
              <a:t>Redistrib</a:t>
            </a:r>
            <a:r>
              <a:rPr lang="fr-FR" baseline="0" dirty="0" smtClean="0"/>
              <a:t>? </a:t>
            </a:r>
          </a:p>
          <a:p>
            <a:r>
              <a:rPr lang="fr-FR" baseline="0" dirty="0" smtClean="0"/>
              <a:t>Pas forcément une redistribution: retenir une valeur caractéristique</a:t>
            </a:r>
          </a:p>
          <a:p>
            <a:r>
              <a:rPr lang="fr-FR" baseline="0" dirty="0" smtClean="0"/>
              <a:t>Mettre en premier (avant les notations)</a:t>
            </a:r>
          </a:p>
          <a:p>
            <a:endParaRPr lang="fr-FR" baseline="0" dirty="0" smtClean="0"/>
          </a:p>
          <a:p>
            <a:r>
              <a:rPr lang="fr-FR" baseline="0" dirty="0" smtClean="0"/>
              <a:t>On veut contrôler la qualité de l’</a:t>
            </a:r>
            <a:r>
              <a:rPr lang="fr-FR" baseline="0" dirty="0" err="1" smtClean="0"/>
              <a:t>aggreg</a:t>
            </a:r>
            <a:endParaRPr lang="fr-FR" baseline="0" dirty="0" smtClean="0"/>
          </a:p>
          <a:p>
            <a:r>
              <a:rPr lang="fr-FR" baseline="0" dirty="0" smtClean="0"/>
              <a:t>Fleche noir? 2 opérations: perte d’info, mais gain en visibilité (15, 1, 6)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Annoncer: perte info :naturelle-&gt; théorie de l’info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Prendre</a:t>
            </a:r>
            <a:r>
              <a:rPr lang="fr-FR" baseline="0" dirty="0" smtClean="0"/>
              <a:t> des ex de partitions non incluses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692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Formules?</a:t>
            </a:r>
            <a:r>
              <a:rPr lang="fr-FR" baseline="0" dirty="0" smtClean="0"/>
              <a:t> Qualité du travail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28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45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Quelle est la différence entre gain complexité et perte info? Pourquoi a-t-on besoin des deux? Peut-être pas trop rentrer dans les détails… ou laisser ne question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902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11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49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602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518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316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262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323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40, 41, 42 car déjà expliqué à gauche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850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50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part de l’exemple : premier slide?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064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Slide d’intro</a:t>
            </a:r>
            <a:r>
              <a:rPr lang="fr-FR" baseline="0" dirty="0" smtClean="0"/>
              <a:t> aux applis parallèles</a:t>
            </a:r>
          </a:p>
          <a:p>
            <a:r>
              <a:rPr lang="fr-FR" baseline="0" dirty="0" smtClean="0"/>
              <a:t>Dans applis parallèles : tout le monde fait la même chose</a:t>
            </a:r>
          </a:p>
          <a:p>
            <a:r>
              <a:rPr lang="fr-FR" baseline="0" dirty="0" smtClean="0"/>
              <a:t>Perturbation? Tout le monde? Une partie seulement des ressources? Influence de la techno/network/ etc.</a:t>
            </a:r>
          </a:p>
          <a:p>
            <a:r>
              <a:rPr lang="fr-FR" baseline="0" dirty="0" smtClean="0"/>
              <a:t>Indiquer que plusieurs clusters sont impliqués, plus d’info sur l’</a:t>
            </a:r>
            <a:r>
              <a:rPr lang="fr-FR" baseline="0" dirty="0" err="1" smtClean="0"/>
              <a:t>xp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581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84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823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381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53/54</a:t>
            </a:r>
          </a:p>
          <a:p>
            <a:r>
              <a:rPr lang="fr-FR" dirty="0" smtClean="0"/>
              <a:t>Utiliser ce schéma pour expliquer </a:t>
            </a:r>
            <a:r>
              <a:rPr lang="fr-FR" dirty="0" err="1" smtClean="0"/>
              <a:t>algo</a:t>
            </a:r>
            <a:r>
              <a:rPr lang="fr-FR" dirty="0" smtClean="0"/>
              <a:t> qui</a:t>
            </a:r>
            <a:r>
              <a:rPr lang="fr-FR" baseline="0" dirty="0" smtClean="0"/>
              <a:t> est séquence coupe spatiale et temporelle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687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53/54</a:t>
            </a:r>
          </a:p>
          <a:p>
            <a:r>
              <a:rPr lang="fr-FR" dirty="0" smtClean="0"/>
              <a:t>Utiliser ce schéma pour expliquer </a:t>
            </a:r>
            <a:r>
              <a:rPr lang="fr-FR" dirty="0" err="1" smtClean="0"/>
              <a:t>algo</a:t>
            </a:r>
            <a:r>
              <a:rPr lang="fr-FR" dirty="0" smtClean="0"/>
              <a:t> qui</a:t>
            </a:r>
            <a:r>
              <a:rPr lang="fr-FR" baseline="0" dirty="0" smtClean="0"/>
              <a:t> est séquence coupe spatiale et temporelle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19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commentaires à gauche</a:t>
            </a:r>
          </a:p>
          <a:p>
            <a:endParaRPr lang="fr-FR" dirty="0" smtClean="0"/>
          </a:p>
          <a:p>
            <a:r>
              <a:rPr lang="fr-FR" dirty="0" smtClean="0"/>
              <a:t>Pour trouver la meilleure</a:t>
            </a:r>
            <a:r>
              <a:rPr lang="fr-FR" baseline="0" dirty="0" smtClean="0"/>
              <a:t> partition ensemble totale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Essayer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3985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commentaires à gauche</a:t>
            </a:r>
          </a:p>
          <a:p>
            <a:endParaRPr lang="fr-FR" dirty="0" smtClean="0"/>
          </a:p>
          <a:p>
            <a:r>
              <a:rPr lang="fr-FR" dirty="0" smtClean="0"/>
              <a:t>Pour trouver la meilleure</a:t>
            </a:r>
            <a:r>
              <a:rPr lang="fr-FR" baseline="0" dirty="0" smtClean="0"/>
              <a:t> partition ensemble totale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Essayer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07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commentaires à gauche</a:t>
            </a:r>
          </a:p>
          <a:p>
            <a:endParaRPr lang="fr-FR" dirty="0" smtClean="0"/>
          </a:p>
          <a:p>
            <a:r>
              <a:rPr lang="fr-FR" dirty="0" smtClean="0"/>
              <a:t>Pour trouver la meilleure</a:t>
            </a:r>
            <a:r>
              <a:rPr lang="fr-FR" baseline="0" dirty="0" smtClean="0"/>
              <a:t> partition ensemble totale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Essayer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89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Est-ce</a:t>
            </a:r>
            <a:r>
              <a:rPr lang="fr-FR" baseline="0" dirty="0" smtClean="0"/>
              <a:t> le meilleur exemple? Trop d’animations</a:t>
            </a:r>
          </a:p>
          <a:p>
            <a:r>
              <a:rPr lang="fr-FR" baseline="0" dirty="0" smtClean="0"/>
              <a:t>Virer titre?</a:t>
            </a:r>
          </a:p>
          <a:p>
            <a:r>
              <a:rPr lang="fr-FR" baseline="0" dirty="0" smtClean="0"/>
              <a:t>Retirer les autres icônes</a:t>
            </a:r>
          </a:p>
          <a:p>
            <a:r>
              <a:rPr lang="fr-FR" baseline="0" dirty="0" smtClean="0"/>
              <a:t>En quoi est-ce un problème? Comment faire pour débuguer ça?</a:t>
            </a:r>
          </a:p>
          <a:p>
            <a:r>
              <a:rPr lang="fr-FR" baseline="0" dirty="0" smtClean="0"/>
              <a:t>S’affranchir du fun : -&gt;</a:t>
            </a:r>
          </a:p>
          <a:p>
            <a:r>
              <a:rPr lang="fr-FR" baseline="0" dirty="0" smtClean="0"/>
              <a:t>Ex: slide suivant : ex: de code source compliqué d’encodage vidéo, etc.</a:t>
            </a:r>
          </a:p>
          <a:p>
            <a:r>
              <a:rPr lang="fr-FR" baseline="0" dirty="0" smtClean="0"/>
              <a:t>Problématique-&gt; bug, comment le trouver</a:t>
            </a:r>
          </a:p>
          <a:p>
            <a:r>
              <a:rPr lang="fr-FR" baseline="0" dirty="0" smtClean="0"/>
              <a:t>Granularité observation :24 </a:t>
            </a:r>
            <a:r>
              <a:rPr lang="fr-FR" baseline="0" dirty="0" err="1" smtClean="0"/>
              <a:t>img</a:t>
            </a:r>
            <a:r>
              <a:rPr lang="fr-FR" baseline="0" dirty="0" smtClean="0"/>
              <a:t>/s</a:t>
            </a:r>
          </a:p>
          <a:p>
            <a:r>
              <a:rPr lang="fr-FR" baseline="0" dirty="0" smtClean="0"/>
              <a:t>Code :instruction (nanoseconde) </a:t>
            </a:r>
          </a:p>
          <a:p>
            <a:r>
              <a:rPr lang="fr-FR" baseline="0" dirty="0" smtClean="0"/>
              <a:t>Une image : de l’ordre de plusieurs millions d’instructions (10?)</a:t>
            </a:r>
          </a:p>
          <a:p>
            <a:r>
              <a:rPr lang="fr-FR" baseline="0" dirty="0" smtClean="0"/>
              <a:t>Vidéo avec un plan séquence: plus net, et quelques coupures.</a:t>
            </a:r>
          </a:p>
          <a:p>
            <a:r>
              <a:rPr lang="fr-FR" baseline="0" dirty="0" smtClean="0"/>
              <a:t>/!\ virer l’autre vidéo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614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commentaires à gauche</a:t>
            </a:r>
          </a:p>
          <a:p>
            <a:endParaRPr lang="fr-FR" dirty="0" smtClean="0"/>
          </a:p>
          <a:p>
            <a:r>
              <a:rPr lang="fr-FR" dirty="0" smtClean="0"/>
              <a:t>Pour trouver la meilleure</a:t>
            </a:r>
            <a:r>
              <a:rPr lang="fr-FR" baseline="0" dirty="0" smtClean="0"/>
              <a:t> partition ensemble totale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Essayer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477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 aux </a:t>
            </a:r>
            <a:r>
              <a:rPr lang="fr-FR" dirty="0" err="1" smtClean="0"/>
              <a:t>unavoidable</a:t>
            </a:r>
            <a:r>
              <a:rPr lang="fr-FR" dirty="0" smtClean="0"/>
              <a:t> </a:t>
            </a:r>
            <a:r>
              <a:rPr lang="fr-FR" dirty="0" err="1" smtClean="0"/>
              <a:t>redundancy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144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figure du haut?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097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Rajouter la hiérarchie</a:t>
            </a:r>
          </a:p>
          <a:p>
            <a:r>
              <a:rPr lang="fr-FR" dirty="0" smtClean="0"/>
              <a:t>Retravailler un peu le discours</a:t>
            </a:r>
          </a:p>
          <a:p>
            <a:r>
              <a:rPr lang="fr-FR" dirty="0" smtClean="0"/>
              <a:t>D’abord A, puis B, sur deux slides différents/séparer concepts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889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46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 intuitif? Petite animation</a:t>
            </a:r>
          </a:p>
          <a:p>
            <a:r>
              <a:rPr lang="fr-FR" dirty="0" smtClean="0"/>
              <a:t>-&gt; entourer la perturbation temporelle,</a:t>
            </a:r>
            <a:r>
              <a:rPr lang="fr-FR" baseline="0" dirty="0" smtClean="0"/>
              <a:t> ne vient que d’un cluster</a:t>
            </a:r>
            <a:endParaRPr lang="fr-FR" dirty="0" smtClean="0"/>
          </a:p>
          <a:p>
            <a:r>
              <a:rPr lang="fr-FR" dirty="0" smtClean="0"/>
              <a:t>-&gt; entourer graphite -&gt; expliquer le problème avec données</a:t>
            </a:r>
          </a:p>
          <a:p>
            <a:r>
              <a:rPr lang="fr-FR" dirty="0" smtClean="0"/>
              <a:t>-&gt;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618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 intuitif? Petite animation</a:t>
            </a:r>
          </a:p>
          <a:p>
            <a:r>
              <a:rPr lang="fr-FR" dirty="0" smtClean="0"/>
              <a:t>-&gt; entourer la perturbation temporelle,</a:t>
            </a:r>
            <a:r>
              <a:rPr lang="fr-FR" baseline="0" dirty="0" smtClean="0"/>
              <a:t> ne vient que d’un cluster</a:t>
            </a:r>
            <a:endParaRPr lang="fr-FR" dirty="0" smtClean="0"/>
          </a:p>
          <a:p>
            <a:r>
              <a:rPr lang="fr-FR" dirty="0" smtClean="0"/>
              <a:t>-&gt; entourer graphite -&gt; expliquer le problème avec données</a:t>
            </a:r>
          </a:p>
          <a:p>
            <a:r>
              <a:rPr lang="fr-FR" dirty="0" smtClean="0"/>
              <a:t>-&gt;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128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 intuitif? Petite animation</a:t>
            </a:r>
          </a:p>
          <a:p>
            <a:r>
              <a:rPr lang="fr-FR" dirty="0" smtClean="0"/>
              <a:t>-&gt; entourer la perturbation temporelle,</a:t>
            </a:r>
            <a:r>
              <a:rPr lang="fr-FR" baseline="0" dirty="0" smtClean="0"/>
              <a:t> ne vient que d’un cluster</a:t>
            </a:r>
            <a:endParaRPr lang="fr-FR" dirty="0" smtClean="0"/>
          </a:p>
          <a:p>
            <a:r>
              <a:rPr lang="fr-FR" dirty="0" smtClean="0"/>
              <a:t>-&gt; entourer graphite -&gt; expliquer le problème avec données</a:t>
            </a:r>
          </a:p>
          <a:p>
            <a:r>
              <a:rPr lang="fr-FR" dirty="0" smtClean="0"/>
              <a:t>-&gt;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887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 intuitif? Petite animation</a:t>
            </a:r>
          </a:p>
          <a:p>
            <a:r>
              <a:rPr lang="fr-FR" dirty="0" smtClean="0"/>
              <a:t>-&gt; entourer la perturbation temporelle,</a:t>
            </a:r>
            <a:r>
              <a:rPr lang="fr-FR" baseline="0" dirty="0" smtClean="0"/>
              <a:t> ne vient que d’un cluster</a:t>
            </a:r>
            <a:endParaRPr lang="fr-FR" dirty="0" smtClean="0"/>
          </a:p>
          <a:p>
            <a:r>
              <a:rPr lang="fr-FR" dirty="0" smtClean="0"/>
              <a:t>-&gt; entourer graphite -&gt; expliquer le problème avec données</a:t>
            </a:r>
          </a:p>
          <a:p>
            <a:r>
              <a:rPr lang="fr-FR" dirty="0" smtClean="0"/>
              <a:t>-&gt;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24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Mieux</a:t>
            </a:r>
            <a:r>
              <a:rPr lang="fr-FR" baseline="0" dirty="0" smtClean="0"/>
              <a:t> montrer les plug </a:t>
            </a:r>
            <a:r>
              <a:rPr lang="fr-FR" baseline="0" dirty="0" err="1" smtClean="0"/>
              <a:t>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02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Mettre juste</a:t>
            </a:r>
            <a:r>
              <a:rPr lang="fr-FR" baseline="0" dirty="0" smtClean="0"/>
              <a:t> après la vidéo (</a:t>
            </a:r>
            <a:r>
              <a:rPr lang="fr-FR" baseline="0" dirty="0" err="1" smtClean="0"/>
              <a:t>gantt</a:t>
            </a:r>
            <a:r>
              <a:rPr lang="fr-FR" baseline="0" dirty="0" smtClean="0"/>
              <a:t> chart juste après…)</a:t>
            </a:r>
          </a:p>
          <a:p>
            <a:r>
              <a:rPr lang="fr-FR" baseline="0" dirty="0" smtClean="0"/>
              <a:t>Question? Où est ce que je trouve le problème?</a:t>
            </a:r>
          </a:p>
          <a:p>
            <a:r>
              <a:rPr lang="fr-FR" baseline="0" dirty="0" smtClean="0"/>
              <a:t>Gantt </a:t>
            </a:r>
            <a:r>
              <a:rPr lang="fr-FR" baseline="0" dirty="0" err="1" smtClean="0"/>
              <a:t>Krainry</a:t>
            </a:r>
            <a:endParaRPr lang="fr-FR" baseline="0" dirty="0" smtClean="0"/>
          </a:p>
          <a:p>
            <a:r>
              <a:rPr lang="fr-FR" baseline="0" dirty="0" smtClean="0"/>
              <a:t>Revenons au Gantt classique</a:t>
            </a:r>
          </a:p>
          <a:p>
            <a:r>
              <a:rPr lang="fr-FR" baseline="0" dirty="0" smtClean="0"/>
              <a:t>Refaire explication, voici comment on abouti au diagramme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775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Mieux</a:t>
            </a:r>
            <a:r>
              <a:rPr lang="fr-FR" baseline="0" dirty="0" smtClean="0"/>
              <a:t> montrer les plug </a:t>
            </a:r>
            <a:r>
              <a:rPr lang="fr-FR" baseline="0" dirty="0" err="1" smtClean="0"/>
              <a:t>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578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Mieux</a:t>
            </a:r>
            <a:r>
              <a:rPr lang="fr-FR" baseline="0" dirty="0" smtClean="0"/>
              <a:t> montrer les plug </a:t>
            </a:r>
            <a:r>
              <a:rPr lang="fr-FR" baseline="0" dirty="0" err="1" smtClean="0"/>
              <a:t>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0231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024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5198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Laisser</a:t>
            </a:r>
            <a:r>
              <a:rPr lang="fr-FR" baseline="0" dirty="0" smtClean="0"/>
              <a:t> les flèches violettes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860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Titre trop long et pas adapté</a:t>
            </a:r>
          </a:p>
          <a:p>
            <a:endParaRPr lang="fr-FR" dirty="0" smtClean="0"/>
          </a:p>
          <a:p>
            <a:r>
              <a:rPr lang="fr-FR" dirty="0" smtClean="0"/>
              <a:t>Cache size pas au bon endroit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7986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retrvaailler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1839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Argumenter,</a:t>
            </a:r>
            <a:r>
              <a:rPr lang="fr-FR" baseline="0" dirty="0" smtClean="0"/>
              <a:t> donner moins de </a:t>
            </a:r>
            <a:r>
              <a:rPr lang="fr-FR" baseline="0" dirty="0" err="1" smtClean="0"/>
              <a:t>contribs</a:t>
            </a:r>
            <a:endParaRPr lang="fr-FR" baseline="0" dirty="0" smtClean="0"/>
          </a:p>
          <a:p>
            <a:r>
              <a:rPr lang="fr-FR" dirty="0" smtClean="0"/>
              <a:t>Hiérarchie appli/topo</a:t>
            </a:r>
          </a:p>
          <a:p>
            <a:r>
              <a:rPr lang="fr-FR" dirty="0" smtClean="0"/>
              <a:t>Pas hiérarchie, tore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7969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Appel à la communauté </a:t>
            </a:r>
            <a:r>
              <a:rPr lang="fr-FR" dirty="0" err="1" smtClean="0"/>
              <a:t>infovis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3029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Passage à l’échelle, taille de traces, dimensions -&gt; modèle micro</a:t>
            </a:r>
          </a:p>
          <a:p>
            <a:r>
              <a:rPr lang="fr-FR" dirty="0" smtClean="0"/>
              <a:t>Garantir </a:t>
            </a:r>
            <a:r>
              <a:rPr lang="fr-FR" dirty="0" err="1" smtClean="0"/>
              <a:t>interactivity</a:t>
            </a:r>
            <a:endParaRPr lang="fr-FR" dirty="0" smtClean="0"/>
          </a:p>
          <a:p>
            <a:r>
              <a:rPr lang="fr-FR" dirty="0" smtClean="0"/>
              <a:t>2</a:t>
            </a:r>
            <a:r>
              <a:rPr lang="fr-FR" baseline="0" dirty="0" smtClean="0"/>
              <a:t> solutions: réduire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 -&gt; changer les méthodes</a:t>
            </a:r>
          </a:p>
          <a:p>
            <a:r>
              <a:rPr lang="fr-FR" baseline="0" dirty="0" smtClean="0"/>
              <a:t>Réduire le temps de calcul en tirant parti des ressources de calcul</a:t>
            </a:r>
          </a:p>
          <a:p>
            <a:r>
              <a:rPr lang="fr-FR" baseline="0" dirty="0" err="1" smtClean="0"/>
              <a:t>Plusiuers</a:t>
            </a:r>
            <a:r>
              <a:rPr lang="fr-FR" baseline="0" dirty="0" smtClean="0"/>
              <a:t> solutions : </a:t>
            </a:r>
            <a:r>
              <a:rPr lang="fr-FR" baseline="0" dirty="0" err="1" smtClean="0"/>
              <a:t>algo</a:t>
            </a:r>
            <a:endParaRPr lang="fr-FR" baseline="0" dirty="0" smtClean="0"/>
          </a:p>
          <a:p>
            <a:r>
              <a:rPr lang="fr-FR" baseline="0" dirty="0" smtClean="0"/>
              <a:t>Outil</a:t>
            </a:r>
          </a:p>
          <a:p>
            <a:r>
              <a:rPr lang="fr-FR" baseline="0" dirty="0" smtClean="0"/>
              <a:t>Lecture trace, etc.</a:t>
            </a:r>
          </a:p>
          <a:p>
            <a:r>
              <a:rPr lang="fr-FR" baseline="0" dirty="0" err="1" smtClean="0"/>
              <a:t>Rédultat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prélim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48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Discours doit être net</a:t>
            </a:r>
          </a:p>
          <a:p>
            <a:r>
              <a:rPr lang="fr-FR" dirty="0" smtClean="0"/>
              <a:t>Comment/pourquoi c’est difficile</a:t>
            </a:r>
          </a:p>
          <a:p>
            <a:r>
              <a:rPr lang="fr-FR" dirty="0" smtClean="0"/>
              <a:t>Ici: &lt;20000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events</a:t>
            </a:r>
            <a:endParaRPr lang="fr-FR" baseline="0" dirty="0" smtClean="0"/>
          </a:p>
          <a:p>
            <a:r>
              <a:rPr lang="fr-FR" baseline="0" dirty="0" smtClean="0"/>
              <a:t>-&gt; après: on veut quand même spatiotemporel/temporel, mais besoin d’abstraction</a:t>
            </a:r>
          </a:p>
          <a:p>
            <a:r>
              <a:rPr lang="fr-FR" baseline="0" dirty="0" smtClean="0"/>
              <a:t>Recouper fonctions? Intervalle de temps un peu plus grand</a:t>
            </a:r>
          </a:p>
          <a:p>
            <a:r>
              <a:rPr lang="fr-FR" baseline="0" dirty="0" smtClean="0"/>
              <a:t>Un seul slide sur trois problèmes, bien identifiés, et y revenir plus tard</a:t>
            </a:r>
          </a:p>
          <a:p>
            <a:r>
              <a:rPr lang="fr-FR" baseline="0" dirty="0" smtClean="0"/>
              <a:t>Expliquer comment on a résolu ces problèmes (donner un nom)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3757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882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Mécanisme</a:t>
            </a:r>
            <a:r>
              <a:rPr lang="fr-FR" baseline="0" dirty="0" smtClean="0"/>
              <a:t> de sélection -&gt; groupes </a:t>
            </a:r>
            <a:r>
              <a:rPr lang="fr-FR" baseline="0" dirty="0" err="1" smtClean="0"/>
              <a:t>agrégeables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0552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6189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</a:t>
            </a:r>
            <a:r>
              <a:rPr lang="fr-FR" baseline="0" dirty="0" smtClean="0"/>
              <a:t> à la différence entre zoom et ça: ex: changement tranche de temps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386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Contributions: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Ext LP temporel + </a:t>
            </a:r>
            <a:r>
              <a:rPr lang="fr-FR" dirty="0" err="1" smtClean="0"/>
              <a:t>datamodel</a:t>
            </a:r>
            <a:endParaRPr lang="fr-FR" dirty="0" smtClean="0"/>
          </a:p>
          <a:p>
            <a:pPr marL="171450" indent="-171450">
              <a:buFontTx/>
              <a:buChar char="-"/>
            </a:pPr>
            <a:r>
              <a:rPr lang="fr-FR" dirty="0" err="1" smtClean="0"/>
              <a:t>Algo</a:t>
            </a:r>
            <a:r>
              <a:rPr lang="fr-FR" dirty="0" smtClean="0"/>
              <a:t> ST </a:t>
            </a:r>
          </a:p>
          <a:p>
            <a:r>
              <a:rPr lang="fr-FR" dirty="0" smtClean="0"/>
              <a:t>-  Visu partition </a:t>
            </a:r>
            <a:r>
              <a:rPr lang="fr-FR" dirty="0" err="1" smtClean="0"/>
              <a:t>stacked</a:t>
            </a:r>
            <a:r>
              <a:rPr lang="fr-FR" dirty="0" smtClean="0"/>
              <a:t> bar chart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Agrégation visuelle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Virer</a:t>
            </a:r>
            <a:r>
              <a:rPr lang="fr-FR" baseline="0" dirty="0" smtClean="0"/>
              <a:t> dernier item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721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fondamental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4286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Discours doit être net</a:t>
            </a:r>
          </a:p>
          <a:p>
            <a:r>
              <a:rPr lang="fr-FR" dirty="0" smtClean="0"/>
              <a:t>Comment/pourquoi c’est difficile</a:t>
            </a:r>
          </a:p>
          <a:p>
            <a:r>
              <a:rPr lang="fr-FR" dirty="0" smtClean="0"/>
              <a:t>Ici: &lt;20000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events</a:t>
            </a:r>
            <a:endParaRPr lang="fr-FR" baseline="0" dirty="0" smtClean="0"/>
          </a:p>
          <a:p>
            <a:r>
              <a:rPr lang="fr-FR" baseline="0" dirty="0" smtClean="0"/>
              <a:t>-&gt; après: on veut quand même spatiotemporel/temporel, mais besoin d’abstraction</a:t>
            </a:r>
          </a:p>
          <a:p>
            <a:r>
              <a:rPr lang="fr-FR" baseline="0" dirty="0" smtClean="0"/>
              <a:t>Recouper fonctions? Intervalle de temps un peu plus grand</a:t>
            </a:r>
          </a:p>
          <a:p>
            <a:r>
              <a:rPr lang="fr-FR" baseline="0" dirty="0" smtClean="0"/>
              <a:t>Un seul slide sur trois problèmes, bien identifiés, et y revenir plus tard</a:t>
            </a:r>
          </a:p>
          <a:p>
            <a:r>
              <a:rPr lang="fr-FR" baseline="0" dirty="0" smtClean="0"/>
              <a:t>Expliquer comment on a résolu ces problèmes (donner un nom)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6764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Performance for </a:t>
            </a:r>
            <a:r>
              <a:rPr lang="fr-FR" dirty="0" err="1" smtClean="0"/>
              <a:t>Interactivity</a:t>
            </a:r>
            <a:r>
              <a:rPr lang="fr-FR" dirty="0" smtClean="0"/>
              <a:t> pour </a:t>
            </a:r>
            <a:r>
              <a:rPr lang="fr-FR" dirty="0" err="1" smtClean="0"/>
              <a:t>trvaailler</a:t>
            </a:r>
            <a:r>
              <a:rPr lang="fr-FR" dirty="0" smtClean="0"/>
              <a:t> avec la trace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63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2177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super clair</a:t>
            </a:r>
          </a:p>
          <a:p>
            <a:endParaRPr lang="fr-FR" dirty="0" smtClean="0"/>
          </a:p>
          <a:p>
            <a:r>
              <a:rPr lang="fr-FR" dirty="0" smtClean="0"/>
              <a:t>On</a:t>
            </a:r>
            <a:r>
              <a:rPr lang="fr-FR" baseline="0" dirty="0" smtClean="0"/>
              <a:t> veut voir avec changement états plus macroscopiques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Macro états qui représentent phase: comment construire ces phases?</a:t>
            </a:r>
          </a:p>
          <a:p>
            <a:r>
              <a:rPr lang="fr-FR" baseline="0" dirty="0" smtClean="0"/>
              <a:t>Justifier l’agrégation</a:t>
            </a:r>
          </a:p>
          <a:p>
            <a:r>
              <a:rPr lang="fr-FR" baseline="0" dirty="0" smtClean="0"/>
              <a:t>Autres méthodes? Ex: CK, etc.</a:t>
            </a:r>
          </a:p>
          <a:p>
            <a:r>
              <a:rPr lang="fr-FR" baseline="0" dirty="0" smtClean="0"/>
              <a:t>Virer partie du milieu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Intéressant</a:t>
            </a:r>
          </a:p>
          <a:p>
            <a:r>
              <a:rPr lang="fr-FR" dirty="0" smtClean="0"/>
              <a:t>Titre : </a:t>
            </a:r>
            <a:r>
              <a:rPr lang="fr-FR" dirty="0" err="1" smtClean="0"/>
              <a:t>analysis</a:t>
            </a:r>
            <a:r>
              <a:rPr lang="fr-FR" dirty="0" smtClean="0"/>
              <a:t> flow</a:t>
            </a:r>
          </a:p>
          <a:p>
            <a:r>
              <a:rPr lang="fr-FR" dirty="0" smtClean="0"/>
              <a:t>Manque? Réagir sur 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sys</a:t>
            </a:r>
            <a:endParaRPr lang="fr-FR" baseline="0" dirty="0" smtClean="0"/>
          </a:p>
          <a:p>
            <a:r>
              <a:rPr lang="fr-FR" baseline="0" dirty="0" smtClean="0"/>
              <a:t>Ex: améliorer code, changer </a:t>
            </a:r>
            <a:r>
              <a:rPr lang="fr-FR" baseline="0" dirty="0" err="1" smtClean="0"/>
              <a:t>platform</a:t>
            </a:r>
            <a:r>
              <a:rPr lang="fr-FR" baseline="0" dirty="0" smtClean="0"/>
              <a:t>, etc.</a:t>
            </a:r>
          </a:p>
          <a:p>
            <a:r>
              <a:rPr lang="fr-FR" baseline="0" dirty="0" smtClean="0"/>
              <a:t>Objectif : aider le </a:t>
            </a:r>
            <a:r>
              <a:rPr lang="fr-FR" baseline="0" dirty="0" err="1" smtClean="0"/>
              <a:t>dev</a:t>
            </a:r>
            <a:r>
              <a:rPr lang="fr-FR" baseline="0" dirty="0" smtClean="0"/>
              <a:t> a mieux appréhender l’</a:t>
            </a:r>
            <a:r>
              <a:rPr lang="fr-FR" baseline="0" dirty="0" err="1" smtClean="0"/>
              <a:t>exec</a:t>
            </a:r>
            <a:r>
              <a:rPr lang="fr-FR" baseline="0" dirty="0" smtClean="0"/>
              <a:t> à travers outils </a:t>
            </a:r>
            <a:r>
              <a:rPr lang="fr-FR" baseline="0" dirty="0" err="1" smtClean="0"/>
              <a:t>adpatés</a:t>
            </a:r>
            <a:endParaRPr lang="fr-FR" baseline="0" dirty="0" smtClean="0"/>
          </a:p>
          <a:p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sys</a:t>
            </a:r>
            <a:r>
              <a:rPr lang="fr-FR" baseline="0" dirty="0" smtClean="0"/>
              <a:t> : je vais me restreindre à…</a:t>
            </a:r>
          </a:p>
          <a:p>
            <a:r>
              <a:rPr lang="fr-FR" baseline="0" dirty="0" smtClean="0"/>
              <a:t>Rajouter système observé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862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super clair</a:t>
            </a:r>
          </a:p>
          <a:p>
            <a:endParaRPr lang="fr-FR" dirty="0" smtClean="0"/>
          </a:p>
          <a:p>
            <a:r>
              <a:rPr lang="fr-FR" dirty="0" smtClean="0"/>
              <a:t>On</a:t>
            </a:r>
            <a:r>
              <a:rPr lang="fr-FR" baseline="0" dirty="0" smtClean="0"/>
              <a:t> veut voir avec changement états plus macroscopiques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Macro états qui représentent phase: comment construire ces phases?</a:t>
            </a:r>
          </a:p>
          <a:p>
            <a:r>
              <a:rPr lang="fr-FR" baseline="0" dirty="0" smtClean="0"/>
              <a:t>Justifier l’agrégation</a:t>
            </a:r>
          </a:p>
          <a:p>
            <a:r>
              <a:rPr lang="fr-FR" baseline="0" dirty="0" smtClean="0"/>
              <a:t>Autres méthodes? Ex: CK, etc.</a:t>
            </a:r>
          </a:p>
          <a:p>
            <a:r>
              <a:rPr lang="fr-FR" baseline="0" dirty="0" smtClean="0"/>
              <a:t>Virer partie du milieu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7533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787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8974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8142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-&gt; justification slide 47,</a:t>
            </a:r>
            <a:r>
              <a:rPr lang="fr-FR" baseline="0" dirty="0" smtClean="0"/>
              <a:t> avant la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5747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705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Toute info sur ce slide, virer</a:t>
            </a:r>
            <a:r>
              <a:rPr lang="fr-FR" baseline="0" dirty="0" smtClean="0"/>
              <a:t> ce qui est entre ça et 32</a:t>
            </a:r>
          </a:p>
          <a:p>
            <a:r>
              <a:rPr lang="fr-FR" baseline="0" dirty="0" smtClean="0"/>
              <a:t>Contribution?</a:t>
            </a:r>
          </a:p>
          <a:p>
            <a:r>
              <a:rPr lang="fr-FR" baseline="0" dirty="0" smtClean="0"/>
              <a:t>Adaptation/métrique/info multidimensionnelle/-&gt; choix de structure de données</a:t>
            </a:r>
          </a:p>
          <a:p>
            <a:r>
              <a:rPr lang="fr-FR" baseline="0" dirty="0" smtClean="0"/>
              <a:t>(-&gt; implémentation efficace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Problème passage à l’échelle n’est pas résolu seulement algorithmiquement)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86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 évènements, états, vocabulaire</a:t>
            </a:r>
          </a:p>
          <a:p>
            <a:r>
              <a:rPr lang="fr-FR" dirty="0" smtClean="0"/>
              <a:t>Évènements: ponctuel</a:t>
            </a:r>
          </a:p>
          <a:p>
            <a:r>
              <a:rPr lang="fr-FR" dirty="0" smtClean="0"/>
              <a:t>État:</a:t>
            </a:r>
            <a:r>
              <a:rPr lang="fr-FR" baseline="0" dirty="0" smtClean="0"/>
              <a:t> durée, ex;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call</a:t>
            </a:r>
          </a:p>
          <a:p>
            <a:r>
              <a:rPr lang="fr-FR" baseline="0" dirty="0" smtClean="0"/>
              <a:t>Pas d’exemple générique, mais qqch de plus réaliste?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610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 évènements, états, vocabulaire</a:t>
            </a:r>
          </a:p>
          <a:p>
            <a:r>
              <a:rPr lang="fr-FR" dirty="0" smtClean="0"/>
              <a:t>Évènements: ponctuel</a:t>
            </a:r>
          </a:p>
          <a:p>
            <a:r>
              <a:rPr lang="fr-FR" dirty="0" smtClean="0"/>
              <a:t>État:</a:t>
            </a:r>
            <a:r>
              <a:rPr lang="fr-FR" baseline="0" dirty="0" smtClean="0"/>
              <a:t> durée, ex;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call</a:t>
            </a:r>
          </a:p>
          <a:p>
            <a:r>
              <a:rPr lang="fr-FR" baseline="0" dirty="0" smtClean="0"/>
              <a:t>Pas d’exemple générique, mais qqch de plus réaliste?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1A2B-D86A-438C-8636-6AD70572CBB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18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432E-409C-45C3-8992-ACB5CD768BDF}" type="datetime1">
              <a:rPr lang="fr-FR" smtClean="0"/>
              <a:t>10/06/2015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46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70887-4A1D-4A12-A2B5-C0A0AEED7B3A}" type="datetime1">
              <a:rPr lang="fr-FR" smtClean="0"/>
              <a:t>10/06/2015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71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942976"/>
          </a:xfrm>
          <a:noFill/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1"/>
            <a:ext cx="2432050" cy="365125"/>
          </a:xfrm>
        </p:spPr>
        <p:txBody>
          <a:bodyPr/>
          <a:lstStyle/>
          <a:p>
            <a:fld id="{8632A60A-9CEC-42A4-A6A2-D3ED1B1E10C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10/06/2015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4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A686-31B9-4679-9087-1FF3691B4776}" type="datetime1">
              <a:rPr lang="fr-FR" smtClean="0"/>
              <a:t>10/06/2015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14E8-3BBD-4201-A6CF-975CCF82E15C}" type="datetime1">
              <a:rPr lang="fr-FR" smtClean="0"/>
              <a:t>10/06/2015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33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942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790700"/>
            <a:ext cx="8648700" cy="43862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1"/>
            <a:ext cx="2432050" cy="365125"/>
          </a:xfrm>
        </p:spPr>
        <p:txBody>
          <a:bodyPr/>
          <a:lstStyle/>
          <a:p>
            <a:fld id="{8632A60A-9CEC-42A4-A6A2-D3ED1B1E10C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10/06/2015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84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942976"/>
          </a:xfrm>
          <a:noFill/>
        </p:spPr>
        <p:txBody>
          <a:bodyPr/>
          <a:lstStyle>
            <a:lvl1pPr>
              <a:defRPr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790700"/>
            <a:ext cx="8648700" cy="438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1"/>
            <a:ext cx="2432050" cy="365125"/>
          </a:xfrm>
        </p:spPr>
        <p:txBody>
          <a:bodyPr/>
          <a:lstStyle/>
          <a:p>
            <a:fld id="{8632A60A-9CEC-42A4-A6A2-D3ED1B1E10C6}" type="datetime1">
              <a:rPr lang="fr-FR" smtClean="0"/>
              <a:pPr/>
              <a:t>10/06/2015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03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12421"/>
            <a:ext cx="7886700" cy="1754326"/>
          </a:xfrm>
        </p:spPr>
        <p:txBody>
          <a:bodyPr anchor="t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5F34F8-A09C-46F9-ACC6-3F1F107EA33F}" type="datetime1">
              <a:rPr lang="fr-FR" smtClean="0"/>
              <a:pPr/>
              <a:t>10/06/2015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D9652F-9609-4EC6-8E0A-C96E14B58A2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17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6BFC-FEF1-4AC1-B970-BC568337334B}" type="datetime1">
              <a:rPr lang="fr-FR" smtClean="0"/>
              <a:t>10/06/2015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39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82458-984F-4731-94C9-7FCACBCC51D1}" type="datetime1">
              <a:rPr lang="fr-FR" smtClean="0"/>
              <a:t>10/06/2015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52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8F4-3FD7-4FC3-A9F8-C983EDF65E99}" type="datetime1">
              <a:rPr lang="fr-FR" smtClean="0"/>
              <a:t>10/06/2015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82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509C-35DC-4F20-8185-554E3258A671}" type="datetime1">
              <a:rPr lang="fr-FR" smtClean="0"/>
              <a:t>10/06/2015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17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6352-2F7C-458E-AEBB-FF81EFE71D94}" type="datetime1">
              <a:rPr lang="fr-FR" smtClean="0"/>
              <a:t>10/06/2015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90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9DBC-7E81-4819-803D-1A0811B3E043}" type="datetime1">
              <a:rPr lang="fr-FR" smtClean="0"/>
              <a:t>10/06/2015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8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2A686-31B9-4679-9087-1FF3691B4776}" type="datetime1">
              <a:rPr lang="fr-FR" smtClean="0"/>
              <a:t>10/06/2015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9652F-9609-4EC6-8E0A-C96E14B58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5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11" r:id="rId11"/>
    <p:sldLayoutId id="2147483709" r:id="rId12"/>
    <p:sldLayoutId id="2147483707" r:id="rId13"/>
    <p:sldLayoutId id="214748371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39.emf"/><Relationship Id="rId4" Type="http://schemas.openxmlformats.org/officeDocument/2006/relationships/package" Target="../embeddings/Dessin_Microsoft_Visio47.vsd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40.emf"/><Relationship Id="rId4" Type="http://schemas.openxmlformats.org/officeDocument/2006/relationships/package" Target="../embeddings/Dessin_Microsoft_Visio48.vs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package" Target="../embeddings/Dessin_Microsoft_Visio3.vsdx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emf"/><Relationship Id="rId4" Type="http://schemas.openxmlformats.org/officeDocument/2006/relationships/package" Target="../embeddings/Dessin_Microsoft_Visio4.vsdx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14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essin_Microsoft_Visio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emf"/><Relationship Id="rId5" Type="http://schemas.openxmlformats.org/officeDocument/2006/relationships/package" Target="../embeddings/Dessin_Microsoft_Visio6.vsdx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0.emf"/><Relationship Id="rId4" Type="http://schemas.openxmlformats.org/officeDocument/2006/relationships/package" Target="../embeddings/Dessin_Microsoft_Visio7.vsd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1.emf"/><Relationship Id="rId4" Type="http://schemas.openxmlformats.org/officeDocument/2006/relationships/package" Target="../embeddings/Dessin_Microsoft_Visio8.vsd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2.emf"/><Relationship Id="rId4" Type="http://schemas.openxmlformats.org/officeDocument/2006/relationships/package" Target="../embeddings/Dessin_Microsoft_Visio9.vsd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3.emf"/><Relationship Id="rId4" Type="http://schemas.openxmlformats.org/officeDocument/2006/relationships/package" Target="../embeddings/Dessin_Microsoft_Visio10.vsd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4.emf"/><Relationship Id="rId4" Type="http://schemas.openxmlformats.org/officeDocument/2006/relationships/package" Target="../embeddings/Dessin_Microsoft_Visio11.vsd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5.emf"/><Relationship Id="rId4" Type="http://schemas.openxmlformats.org/officeDocument/2006/relationships/package" Target="../embeddings/Dessin_Microsoft_Visio12.vsdx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28.xml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6.emf"/><Relationship Id="rId11" Type="http://schemas.openxmlformats.org/officeDocument/2006/relationships/image" Target="../media/image64.png"/><Relationship Id="rId5" Type="http://schemas.openxmlformats.org/officeDocument/2006/relationships/package" Target="../embeddings/Dessin_Microsoft_Visio13.vsdx"/><Relationship Id="rId10" Type="http://schemas.openxmlformats.org/officeDocument/2006/relationships/image" Target="../media/image63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7.wmf"/><Relationship Id="rId4" Type="http://schemas.openxmlformats.org/officeDocument/2006/relationships/package" Target="../embeddings/Dessin_Microsoft_Visio14.vsdx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essin_Microsoft_Visio1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emf"/><Relationship Id="rId5" Type="http://schemas.openxmlformats.org/officeDocument/2006/relationships/package" Target="../embeddings/Dessin_Microsoft_Visio16.vsdx"/><Relationship Id="rId4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8.emf"/><Relationship Id="rId5" Type="http://schemas.openxmlformats.org/officeDocument/2006/relationships/package" Target="../embeddings/Dessin_Microsoft_Visio17.vsdx"/><Relationship Id="rId4" Type="http://schemas.openxmlformats.org/officeDocument/2006/relationships/image" Target="../media/image8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9.emf"/><Relationship Id="rId4" Type="http://schemas.openxmlformats.org/officeDocument/2006/relationships/package" Target="../embeddings/Dessin_Microsoft_Visio18.vsdx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package" Target="../embeddings/Dessin_Microsoft_Visio24.vsdx"/><Relationship Id="rId18" Type="http://schemas.openxmlformats.org/officeDocument/2006/relationships/package" Target="../embeddings/Dessin_Microsoft_Visio27.vsdx"/><Relationship Id="rId3" Type="http://schemas.openxmlformats.org/officeDocument/2006/relationships/package" Target="../embeddings/Dessin_Microsoft_Visio19.vsdx"/><Relationship Id="rId7" Type="http://schemas.openxmlformats.org/officeDocument/2006/relationships/package" Target="../embeddings/Dessin_Microsoft_Visio21.vsdx"/><Relationship Id="rId12" Type="http://schemas.openxmlformats.org/officeDocument/2006/relationships/image" Target="../media/image83.emf"/><Relationship Id="rId17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6" Type="http://schemas.openxmlformats.org/officeDocument/2006/relationships/package" Target="../embeddings/Dessin_Microsoft_Visio26.vsdx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0.emf"/><Relationship Id="rId11" Type="http://schemas.openxmlformats.org/officeDocument/2006/relationships/package" Target="../embeddings/Dessin_Microsoft_Visio23.vsdx"/><Relationship Id="rId5" Type="http://schemas.openxmlformats.org/officeDocument/2006/relationships/package" Target="../embeddings/Dessin_Microsoft_Visio20.vsdx"/><Relationship Id="rId15" Type="http://schemas.openxmlformats.org/officeDocument/2006/relationships/package" Target="../embeddings/Dessin_Microsoft_Visio25.vsdx"/><Relationship Id="rId10" Type="http://schemas.openxmlformats.org/officeDocument/2006/relationships/image" Target="../media/image82.emf"/><Relationship Id="rId19" Type="http://schemas.openxmlformats.org/officeDocument/2006/relationships/image" Target="../media/image86.emf"/><Relationship Id="rId4" Type="http://schemas.openxmlformats.org/officeDocument/2006/relationships/image" Target="../media/image78.emf"/><Relationship Id="rId9" Type="http://schemas.openxmlformats.org/officeDocument/2006/relationships/package" Target="../embeddings/Dessin_Microsoft_Visio22.vsdx"/><Relationship Id="rId14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7.emf"/><Relationship Id="rId4" Type="http://schemas.openxmlformats.org/officeDocument/2006/relationships/package" Target="../embeddings/Dessin_Microsoft_Visio28.vsd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7.emf"/><Relationship Id="rId4" Type="http://schemas.openxmlformats.org/officeDocument/2006/relationships/package" Target="../embeddings/Dessin_Microsoft_Visio29.vsd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7.emf"/><Relationship Id="rId4" Type="http://schemas.openxmlformats.org/officeDocument/2006/relationships/package" Target="../embeddings/Dessin_Microsoft_Visio30.vs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7.emf"/><Relationship Id="rId4" Type="http://schemas.openxmlformats.org/officeDocument/2006/relationships/package" Target="../embeddings/Dessin_Microsoft_Visio31.vsdx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8.emf"/><Relationship Id="rId4" Type="http://schemas.openxmlformats.org/officeDocument/2006/relationships/package" Target="../embeddings/Dessin_Microsoft_Visio32.vsdx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notesSlide" Target="../notesSlides/notesSlide42.xml"/><Relationship Id="rId7" Type="http://schemas.openxmlformats.org/officeDocument/2006/relationships/package" Target="../embeddings/Dessin_Microsoft_Visio3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png"/><Relationship Id="rId5" Type="http://schemas.openxmlformats.org/officeDocument/2006/relationships/image" Target="../media/image89.emf"/><Relationship Id="rId4" Type="http://schemas.openxmlformats.org/officeDocument/2006/relationships/package" Target="../embeddings/Dessin_Microsoft_Visio33.vsdx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package" Target="../embeddings/Dessin_Microsoft_Visio36.vsdx"/><Relationship Id="rId5" Type="http://schemas.openxmlformats.org/officeDocument/2006/relationships/image" Target="../media/image91.emf"/><Relationship Id="rId10" Type="http://schemas.openxmlformats.org/officeDocument/2006/relationships/image" Target="../media/image89.png"/><Relationship Id="rId4" Type="http://schemas.openxmlformats.org/officeDocument/2006/relationships/package" Target="../embeddings/Dessin_Microsoft_Visio35.vsd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package" Target="../embeddings/Dessin_Microsoft_Visio37.vsdx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package" Target="../embeddings/Dessin_Microsoft_Visio38.vsdx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6.png"/><Relationship Id="rId5" Type="http://schemas.openxmlformats.org/officeDocument/2006/relationships/image" Target="../media/image98.emf"/><Relationship Id="rId4" Type="http://schemas.openxmlformats.org/officeDocument/2006/relationships/package" Target="../embeddings/Dessin_Microsoft_Visio39.vsdx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28.png"/><Relationship Id="rId5" Type="http://schemas.openxmlformats.org/officeDocument/2006/relationships/image" Target="../media/image51.png"/><Relationship Id="rId10" Type="http://schemas.openxmlformats.org/officeDocument/2006/relationships/image" Target="../media/image102.png"/><Relationship Id="rId4" Type="http://schemas.openxmlformats.org/officeDocument/2006/relationships/image" Target="../media/image50.png"/><Relationship Id="rId9" Type="http://schemas.microsoft.com/office/2007/relationships/hdphoto" Target="../media/hdphoto5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28.png"/><Relationship Id="rId5" Type="http://schemas.openxmlformats.org/officeDocument/2006/relationships/image" Target="../media/image51.png"/><Relationship Id="rId10" Type="http://schemas.openxmlformats.org/officeDocument/2006/relationships/image" Target="../media/image102.png"/><Relationship Id="rId4" Type="http://schemas.openxmlformats.org/officeDocument/2006/relationships/image" Target="../media/image50.png"/><Relationship Id="rId9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3" Type="http://schemas.openxmlformats.org/officeDocument/2006/relationships/image" Target="../media/image1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28.png"/><Relationship Id="rId5" Type="http://schemas.openxmlformats.org/officeDocument/2006/relationships/image" Target="../media/image51.png"/><Relationship Id="rId10" Type="http://schemas.openxmlformats.org/officeDocument/2006/relationships/image" Target="../media/image102.png"/><Relationship Id="rId4" Type="http://schemas.openxmlformats.org/officeDocument/2006/relationships/image" Target="../media/image50.png"/><Relationship Id="rId9" Type="http://schemas.microsoft.com/office/2007/relationships/hdphoto" Target="../media/hdphoto5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8.png"/><Relationship Id="rId5" Type="http://schemas.openxmlformats.org/officeDocument/2006/relationships/image" Target="../media/image107.emf"/><Relationship Id="rId4" Type="http://schemas.openxmlformats.org/officeDocument/2006/relationships/package" Target="../embeddings/Dessin_Microsoft_Visio40.vsdx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9.png"/><Relationship Id="rId5" Type="http://schemas.openxmlformats.org/officeDocument/2006/relationships/image" Target="../media/image92.emf"/><Relationship Id="rId4" Type="http://schemas.openxmlformats.org/officeDocument/2006/relationships/package" Target="../embeddings/Dessin_Microsoft_Visio41.vsdx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package" Target="../embeddings/Dessin_Microsoft_Visio42.vsdx"/><Relationship Id="rId7" Type="http://schemas.openxmlformats.org/officeDocument/2006/relationships/image" Target="../media/image96.png"/><Relationship Id="rId12" Type="http://schemas.openxmlformats.org/officeDocument/2006/relationships/image" Target="../media/image10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11.emf"/><Relationship Id="rId11" Type="http://schemas.openxmlformats.org/officeDocument/2006/relationships/package" Target="../embeddings/Dessin_Microsoft_Visio43.vsdx"/><Relationship Id="rId5" Type="http://schemas.openxmlformats.org/officeDocument/2006/relationships/image" Target="../media/image109.png"/><Relationship Id="rId10" Type="http://schemas.openxmlformats.org/officeDocument/2006/relationships/image" Target="../media/image12.png"/><Relationship Id="rId4" Type="http://schemas.openxmlformats.org/officeDocument/2006/relationships/image" Target="../media/image92.emf"/><Relationship Id="rId9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8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Dessin_Microsoft_Visio1.vsdx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essin_Microsoft_Visio4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0.png"/><Relationship Id="rId4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.png"/><Relationship Id="rId5" Type="http://schemas.openxmlformats.org/officeDocument/2006/relationships/image" Target="../media/image23.emf"/><Relationship Id="rId4" Type="http://schemas.openxmlformats.org/officeDocument/2006/relationships/package" Target="../embeddings/Dessin_Microsoft_Visio45.vsdx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.png"/><Relationship Id="rId5" Type="http://schemas.openxmlformats.org/officeDocument/2006/relationships/image" Target="../media/image23.emf"/><Relationship Id="rId4" Type="http://schemas.openxmlformats.org/officeDocument/2006/relationships/package" Target="../embeddings/Dessin_Microsoft_Visio46.vsdx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3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24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emf"/><Relationship Id="rId4" Type="http://schemas.openxmlformats.org/officeDocument/2006/relationships/package" Target="../embeddings/Dessin_Microsoft_Visio2.vsdx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" y="5060373"/>
            <a:ext cx="9144000" cy="17976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-2"/>
            <a:ext cx="9143999" cy="5281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5485" y="1699022"/>
            <a:ext cx="8019047" cy="1790700"/>
          </a:xfrm>
        </p:spPr>
        <p:txBody>
          <a:bodyPr>
            <a:no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  <a:latin typeface="+mn-lt"/>
              </a:rPr>
              <a:t>Agrégation spatiotemporelle pour la visualisation de traces d’exécution</a:t>
            </a:r>
            <a:endParaRPr lang="fr-FR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4250594"/>
            <a:ext cx="6858000" cy="124182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ller" panose="02000503030000020004" pitchFamily="2" charset="0"/>
              </a:rPr>
              <a:t>Damien </a:t>
            </a:r>
            <a:r>
              <a:rPr lang="fr-FR" sz="2400" b="1" dirty="0" smtClean="0">
                <a:solidFill>
                  <a:schemeClr val="bg1"/>
                </a:solidFill>
                <a:latin typeface="Aller" panose="02000503030000020004" pitchFamily="2" charset="0"/>
              </a:rPr>
              <a:t>Dosimont</a:t>
            </a:r>
          </a:p>
          <a:p>
            <a:endParaRPr lang="fr-FR" b="1" dirty="0">
              <a:solidFill>
                <a:schemeClr val="bg1"/>
              </a:solidFill>
              <a:latin typeface="Aller" panose="02000503030000020004" pitchFamily="2" charset="0"/>
            </a:endParaRPr>
          </a:p>
          <a:p>
            <a:endParaRPr lang="fr-FR" b="1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09113" y="5885322"/>
            <a:ext cx="632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Advisor</a:t>
            </a:r>
            <a:r>
              <a:rPr lang="fr-FR" dirty="0" smtClean="0">
                <a:solidFill>
                  <a:schemeClr val="bg1"/>
                </a:solidFill>
              </a:rPr>
              <a:t>: Guillaume Huard – Co-</a:t>
            </a:r>
            <a:r>
              <a:rPr lang="fr-FR" dirty="0" err="1" smtClean="0">
                <a:solidFill>
                  <a:schemeClr val="bg1"/>
                </a:solidFill>
              </a:rPr>
              <a:t>advisor</a:t>
            </a:r>
            <a:r>
              <a:rPr lang="fr-FR" dirty="0" smtClean="0">
                <a:solidFill>
                  <a:schemeClr val="bg1"/>
                </a:solidFill>
              </a:rPr>
              <a:t>: Jean-Marc Vincent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Trace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555754"/>
            <a:ext cx="1889760" cy="520697"/>
          </a:xfrm>
        </p:spPr>
        <p:txBody>
          <a:bodyPr/>
          <a:lstStyle/>
          <a:p>
            <a:r>
              <a:rPr lang="fr-FR" b="1" dirty="0" err="1" smtClean="0"/>
              <a:t>Vampir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076451"/>
            <a:ext cx="3734158" cy="1916429"/>
          </a:xfrm>
          <a:prstGeom prst="rect">
            <a:avLst/>
          </a:prstGeom>
        </p:spPr>
      </p:pic>
      <p:pic>
        <p:nvPicPr>
          <p:cNvPr id="63490" name="Picture 2" descr="http://www.google.fr/url?source=imglanding&amp;ct=img&amp;q=http://www.prace-ri.eu/IMG/png/paraver.png&amp;sa=X&amp;ei=nNtmVZ3uKoG9UdbQg9AB&amp;ved=0CAkQ8wc&amp;usg=AFQjCNFv0vgbFfx62Cn7Mcf0X-aRhQ9t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62" y="2076451"/>
            <a:ext cx="3734158" cy="19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4312562" y="1555754"/>
            <a:ext cx="1889760" cy="52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 smtClean="0"/>
              <a:t>Paraver</a:t>
            </a:r>
            <a:endParaRPr lang="fr-FR" b="1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84480" y="4309114"/>
            <a:ext cx="2915920" cy="52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T-</a:t>
            </a:r>
            <a:r>
              <a:rPr lang="fr-FR" b="1" dirty="0" err="1" smtClean="0"/>
              <a:t>Charts</a:t>
            </a:r>
            <a:r>
              <a:rPr lang="fr-FR" b="1" dirty="0" smtClean="0"/>
              <a:t> (Lite)</a:t>
            </a:r>
            <a:endParaRPr lang="fr-FR" b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328160" y="4309114"/>
            <a:ext cx="5130800" cy="520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Trace </a:t>
            </a:r>
            <a:r>
              <a:rPr lang="fr-FR" b="1" dirty="0" err="1" smtClean="0"/>
              <a:t>Compass</a:t>
            </a:r>
            <a:endParaRPr lang="fr-FR" b="1" dirty="0"/>
          </a:p>
        </p:txBody>
      </p:sp>
      <p:pic>
        <p:nvPicPr>
          <p:cNvPr id="63492" name="Picture 4" descr="http://www.google.fr/url?source=imglanding&amp;ct=img&amp;q=http://www.eclipse.org/linuxtools/projectPages/lttng/images/perspective.png&amp;sa=X&amp;ei=lNxmVcfcFoGnULrqgIAD&amp;ved=0CAkQ8wc&amp;usg=AFQjCNHi-HCU-1DXnwDeZEfrBUU82BEHX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43" y="4829811"/>
            <a:ext cx="3734158" cy="19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http://www.google.fr/url?source=imglanding&amp;ct=img&amp;q=http://www.stlinux.com/sites/default/files/kptrace_smp_intro.png&amp;sa=X&amp;ei=_NxmVfu0B4rvUpmFg8AN&amp;ved=0CAkQ8wc&amp;usg=AFQjCNEQnkoAF1N5gbAh9WhGcJThkuXP7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829811"/>
            <a:ext cx="3734158" cy="19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Selection</a:t>
            </a:r>
            <a:r>
              <a:rPr lang="fr-FR" dirty="0" smtClean="0"/>
              <a:t> p=0.25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100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7" y="1289502"/>
            <a:ext cx="8320925" cy="50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790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Selection</a:t>
            </a:r>
            <a:r>
              <a:rPr lang="fr-FR" dirty="0" smtClean="0"/>
              <a:t> p=0.25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7" y="1289502"/>
            <a:ext cx="8320925" cy="5066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65333" y="2074333"/>
            <a:ext cx="2473479" cy="313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4917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Zoom p=1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7" y="1260930"/>
            <a:ext cx="8367846" cy="50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244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Zoom p=0.79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103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6" y="1260930"/>
            <a:ext cx="8367847" cy="50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2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Space</a:t>
            </a:r>
            <a:r>
              <a:rPr lang="fr-FR" dirty="0" smtClean="0"/>
              <a:t>-time </a:t>
            </a:r>
            <a:r>
              <a:rPr lang="fr-FR" dirty="0" err="1" smtClean="0"/>
              <a:t>diagram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" y="1308103"/>
            <a:ext cx="8290378" cy="504824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96597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Space</a:t>
            </a:r>
            <a:r>
              <a:rPr lang="fr-FR" dirty="0" smtClean="0"/>
              <a:t>-time </a:t>
            </a:r>
            <a:r>
              <a:rPr lang="fr-FR" dirty="0" err="1" smtClean="0"/>
              <a:t>diagram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" y="1308103"/>
            <a:ext cx="8290378" cy="504824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4842933" y="2895600"/>
            <a:ext cx="516467" cy="618067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5359401" y="2709333"/>
            <a:ext cx="931332" cy="364067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4707467" y="4351867"/>
            <a:ext cx="584200" cy="465666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>
            <a:endCxn id="13" idx="5"/>
          </p:cNvCxnSpPr>
          <p:nvPr/>
        </p:nvCxnSpPr>
        <p:spPr>
          <a:xfrm flipH="1" flipV="1">
            <a:off x="5206113" y="4749338"/>
            <a:ext cx="1084622" cy="79527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290733" y="5357841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Writing</a:t>
            </a:r>
            <a:r>
              <a:rPr lang="fr-FR" b="1" dirty="0" smtClean="0">
                <a:solidFill>
                  <a:srgbClr val="FF0000"/>
                </a:solidFill>
              </a:rPr>
              <a:t> on USB </a:t>
            </a:r>
            <a:r>
              <a:rPr lang="fr-FR" b="1" dirty="0" err="1" smtClean="0">
                <a:solidFill>
                  <a:srgbClr val="FF0000"/>
                </a:solidFill>
              </a:rPr>
              <a:t>disk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290733" y="2481630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sys_write</a:t>
            </a:r>
            <a:r>
              <a:rPr lang="fr-FR" b="1" dirty="0" smtClean="0">
                <a:solidFill>
                  <a:srgbClr val="FF0000"/>
                </a:solidFill>
              </a:rPr>
              <a:t>() </a:t>
            </a:r>
            <a:r>
              <a:rPr lang="fr-FR" b="1" dirty="0" err="1" smtClean="0">
                <a:solidFill>
                  <a:srgbClr val="FF0000"/>
                </a:solidFill>
              </a:rPr>
              <a:t>blocked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Influence of the </a:t>
            </a:r>
            <a:r>
              <a:rPr lang="fr-FR" dirty="0" err="1" smtClean="0"/>
              <a:t>hierarchy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106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766998" y="542334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36" name="ZoneTexte 135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37" name="ZoneTexte 136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39" name="ZoneTexte 138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41" name="ZoneTexte 140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059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Influence of the </a:t>
            </a:r>
            <a:r>
              <a:rPr lang="fr-FR" dirty="0" err="1" smtClean="0"/>
              <a:t>hierarchy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107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766998" y="542334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137"/>
          <p:cNvSpPr txBox="1"/>
          <p:nvPr/>
        </p:nvSpPr>
        <p:spPr>
          <a:xfrm>
            <a:off x="627774" y="1890454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62" name="ZoneTexte 161"/>
          <p:cNvSpPr txBox="1"/>
          <p:nvPr/>
        </p:nvSpPr>
        <p:spPr>
          <a:xfrm>
            <a:off x="557716" y="3209113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63" name="ZoneTexte 162"/>
          <p:cNvSpPr txBox="1"/>
          <p:nvPr/>
        </p:nvSpPr>
        <p:spPr>
          <a:xfrm>
            <a:off x="557716" y="4360897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64" name="ZoneTexte 163"/>
          <p:cNvSpPr txBox="1"/>
          <p:nvPr/>
        </p:nvSpPr>
        <p:spPr>
          <a:xfrm>
            <a:off x="556628" y="5055359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65" name="ZoneTexte 164"/>
          <p:cNvSpPr txBox="1"/>
          <p:nvPr/>
        </p:nvSpPr>
        <p:spPr>
          <a:xfrm>
            <a:off x="554954" y="5579190"/>
            <a:ext cx="915290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Threads</a:t>
            </a:r>
            <a:endParaRPr lang="fr-FR" b="1" dirty="0"/>
          </a:p>
        </p:txBody>
      </p: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91099" y="2969091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Low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bandwidth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3685481" y="2963796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 High </a:t>
            </a:r>
            <a:r>
              <a:rPr lang="fr-FR" b="1" dirty="0" err="1" smtClean="0">
                <a:solidFill>
                  <a:schemeClr val="accent6"/>
                </a:solidFill>
              </a:rPr>
              <a:t>bandwidth</a:t>
            </a:r>
            <a:endParaRPr lang="fr-F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Influence of the </a:t>
            </a:r>
            <a:r>
              <a:rPr lang="fr-FR" dirty="0" err="1" smtClean="0"/>
              <a:t>hierarchy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108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766998" y="542334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57596" y="3071242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Resource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sharing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03920" y="3987209"/>
            <a:ext cx="660628" cy="2136299"/>
          </a:xfrm>
          <a:prstGeom prst="rect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endCxn id="20" idx="0"/>
          </p:cNvCxnSpPr>
          <p:nvPr/>
        </p:nvCxnSpPr>
        <p:spPr>
          <a:xfrm>
            <a:off x="7833938" y="2608611"/>
            <a:ext cx="300296" cy="1378598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ZoneTexte 160"/>
          <p:cNvSpPr txBox="1"/>
          <p:nvPr/>
        </p:nvSpPr>
        <p:spPr>
          <a:xfrm>
            <a:off x="7107540" y="217868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4"/>
                </a:solidFill>
              </a:rPr>
              <a:t>Other</a:t>
            </a:r>
            <a:r>
              <a:rPr lang="fr-FR" b="1" dirty="0" smtClean="0">
                <a:solidFill>
                  <a:schemeClr val="accent4"/>
                </a:solidFill>
              </a:rPr>
              <a:t> user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166" name="Picture 8" descr="http://www.google.fr/url?source=imglanding&amp;ct=img&amp;q=http://simpleicon.com/wp-content/uploads/user1.png&amp;sa=X&amp;ei=OhNvVeuHJcSeywOpyoPQBA&amp;ved=0CAkQ8wc&amp;usg=AFQjCNEi-YxeFZ4BUGiGj5B5XmDy6w9rtw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13" y="1887848"/>
            <a:ext cx="756266" cy="7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ZoneTexte 120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23" name="ZoneTexte 122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24" name="ZoneTexte 123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25" name="ZoneTexte 124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26" name="ZoneTexte 125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527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/>
          </p:nvPr>
        </p:nvGraphicFramePr>
        <p:xfrm>
          <a:off x="865199" y="2068333"/>
          <a:ext cx="7158411" cy="425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5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5199" y="2068333"/>
                        <a:ext cx="7158411" cy="425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Task</a:t>
            </a:r>
            <a:r>
              <a:rPr lang="fr-FR" dirty="0"/>
              <a:t> </a:t>
            </a:r>
            <a:r>
              <a:rPr lang="fr-FR" dirty="0" smtClean="0"/>
              <a:t>s2 </a:t>
            </a:r>
            <a:r>
              <a:rPr lang="fr-FR" dirty="0"/>
              <a:t>– </a:t>
            </a:r>
            <a:r>
              <a:rPr lang="fr-FR" dirty="0" err="1" smtClean="0">
                <a:solidFill>
                  <a:schemeClr val="accent3"/>
                </a:solidFill>
              </a:rPr>
              <a:t>yellow</a:t>
            </a:r>
            <a:r>
              <a:rPr lang="fr-FR" dirty="0" smtClean="0">
                <a:solidFill>
                  <a:schemeClr val="accent3"/>
                </a:solidFill>
              </a:rPr>
              <a:t> </a:t>
            </a:r>
            <a:r>
              <a:rPr lang="fr-FR" dirty="0" err="1" smtClean="0">
                <a:solidFill>
                  <a:schemeClr val="accent3"/>
                </a:solidFill>
              </a:rPr>
              <a:t>function</a:t>
            </a:r>
            <a:r>
              <a:rPr lang="fr-FR" dirty="0" smtClean="0">
                <a:solidFill>
                  <a:schemeClr val="accent3"/>
                </a:solidFill>
              </a:rPr>
              <a:t> J4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109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>
            <a:off x="4134123" y="2777910"/>
            <a:ext cx="349895" cy="1604372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3514579" y="2786443"/>
            <a:ext cx="409379" cy="1595839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4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top down </a:t>
            </a:r>
            <a:r>
              <a:rPr lang="fr-FR" dirty="0" err="1" smtClean="0"/>
              <a:t>approach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755995" y="2057569"/>
            <a:ext cx="1482709" cy="3170569"/>
            <a:chOff x="587829" y="1790700"/>
            <a:chExt cx="2144929" cy="4659097"/>
          </a:xfrm>
        </p:grpSpPr>
        <p:pic>
          <p:nvPicPr>
            <p:cNvPr id="5" name="Picture 6" descr="ey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45" y="1790700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in, zoom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708" y="3009901"/>
              <a:ext cx="1045037" cy="1045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ilter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45" y="4264489"/>
              <a:ext cx="12192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list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558" y="5230596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èche droite 5"/>
            <p:cNvSpPr/>
            <p:nvPr/>
          </p:nvSpPr>
          <p:spPr>
            <a:xfrm rot="5400000">
              <a:off x="-1308666" y="3823270"/>
              <a:ext cx="4250190" cy="4572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529645" y="4936901"/>
            <a:ext cx="1933069" cy="1933069"/>
            <a:chOff x="7203895" y="0"/>
            <a:chExt cx="1933069" cy="1933069"/>
          </a:xfrm>
        </p:grpSpPr>
        <p:pic>
          <p:nvPicPr>
            <p:cNvPr id="3080" name="Picture 8" descr="https://www.cs.umd.edu/users/ben/ben_6_10/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0"/>
            <a:stretch/>
          </p:blipFill>
          <p:spPr bwMode="auto">
            <a:xfrm>
              <a:off x="7493106" y="281726"/>
              <a:ext cx="1354648" cy="1501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895" y="0"/>
              <a:ext cx="1933069" cy="1933069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489190" y="5903435"/>
            <a:ext cx="6348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[Ben </a:t>
            </a:r>
            <a:r>
              <a:rPr lang="fr-FR" sz="2800" b="1" dirty="0" err="1" smtClean="0"/>
              <a:t>Shneiderman</a:t>
            </a:r>
            <a:r>
              <a:rPr lang="fr-FR" sz="2800" b="1" dirty="0" smtClean="0"/>
              <a:t> – The </a:t>
            </a:r>
            <a:r>
              <a:rPr lang="fr-FR" sz="2800" b="1" dirty="0" err="1" smtClean="0"/>
              <a:t>Eyes</a:t>
            </a:r>
            <a:r>
              <a:rPr lang="fr-FR" sz="2800" b="1" dirty="0" smtClean="0"/>
              <a:t> Have It]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70531" y="2159455"/>
            <a:ext cx="5552197" cy="30686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FR" sz="3600" b="1" dirty="0" err="1" smtClean="0"/>
              <a:t>Overview</a:t>
            </a:r>
            <a:r>
              <a:rPr lang="fr-FR" sz="3600" dirty="0" smtClean="0"/>
              <a:t> 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first,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FR" sz="3600" b="1" dirty="0" smtClean="0"/>
              <a:t>Zoom 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and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FR" sz="3600" b="1" dirty="0" err="1" smtClean="0"/>
              <a:t>Filter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3200" i="1" dirty="0" err="1" smtClean="0">
                <a:solidFill>
                  <a:schemeClr val="bg1">
                    <a:lumMod val="50000"/>
                  </a:schemeClr>
                </a:solidFill>
              </a:rPr>
              <a:t>then</a:t>
            </a:r>
            <a:endParaRPr lang="fr-FR" sz="32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FR" sz="3600" b="1" dirty="0" err="1" smtClean="0"/>
              <a:t>Details</a:t>
            </a:r>
            <a:r>
              <a:rPr lang="fr-FR" sz="3600" b="1" dirty="0" smtClean="0"/>
              <a:t>-on-</a:t>
            </a:r>
            <a:r>
              <a:rPr lang="fr-FR" sz="3600" b="1" dirty="0" err="1" smtClean="0"/>
              <a:t>demand</a:t>
            </a:r>
            <a:endParaRPr lang="fr-FR" sz="3600" b="1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3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856466" y="2068333"/>
          <a:ext cx="7158411" cy="425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9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466" y="2068333"/>
                        <a:ext cx="7158411" cy="425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Task</a:t>
            </a:r>
            <a:r>
              <a:rPr lang="fr-FR" dirty="0"/>
              <a:t> </a:t>
            </a:r>
            <a:r>
              <a:rPr lang="fr-FR" dirty="0" smtClean="0"/>
              <a:t>s2 </a:t>
            </a:r>
            <a:r>
              <a:rPr lang="fr-FR" dirty="0"/>
              <a:t>– </a:t>
            </a:r>
            <a:r>
              <a:rPr lang="fr-FR" dirty="0" smtClean="0">
                <a:solidFill>
                  <a:schemeClr val="accent6"/>
                </a:solidFill>
              </a:rPr>
              <a:t>green </a:t>
            </a:r>
            <a:r>
              <a:rPr lang="fr-FR" dirty="0" err="1" smtClean="0">
                <a:solidFill>
                  <a:schemeClr val="accent6"/>
                </a:solidFill>
              </a:rPr>
              <a:t>function</a:t>
            </a:r>
            <a:r>
              <a:rPr lang="fr-FR" dirty="0" smtClean="0">
                <a:solidFill>
                  <a:schemeClr val="accent6"/>
                </a:solidFill>
              </a:rPr>
              <a:t> J2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110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 flipH="1">
            <a:off x="4411133" y="2786443"/>
            <a:ext cx="440267" cy="1888515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5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Overviews</a:t>
            </a:r>
            <a:r>
              <a:rPr lang="fr-FR" dirty="0" smtClean="0"/>
              <a:t> are not </a:t>
            </a:r>
            <a:r>
              <a:rPr lang="fr-FR" dirty="0" err="1" smtClean="0"/>
              <a:t>satisfying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" y="1584327"/>
            <a:ext cx="8053917" cy="4879572"/>
          </a:xfrm>
          <a:prstGeom prst="rect">
            <a:avLst/>
          </a:prstGeom>
        </p:spPr>
      </p:pic>
      <p:pic>
        <p:nvPicPr>
          <p:cNvPr id="5" name="Picture 2" descr="http://www.google.fr/url?source=imglanding&amp;ct=img&amp;q=http://www.clipartbest.com/cliparts/KTn/eLr/KTneLrbbc.png&amp;sa=X&amp;ei=phBvVcfaDqbgywOL54K4Cg&amp;ved=0CAkQ8wc4IA&amp;usg=AFQjCNE3UIR_dtjRamf5ccfyrenlTHf0V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95" y="365127"/>
            <a:ext cx="933505" cy="8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02404" name="Picture 4" descr="http://www.google.fr/url?source=imglanding&amp;ct=img&amp;q=https://lh3.ggpht.com/c4PwRPcU9VQjirMYmKQBICJJylEPqVaVOnB9MQnYT1tb2dlE1mUd1BUS3u8g6gem5a8=w170&amp;sa=X&amp;ei=5xJvVZDCBIXYywP_8YD4AQ&amp;ved=0CAkQ8wc&amp;usg=AFQjCNGwx2JXw6bHKI76MN_lxtMy7lu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44" y="3613816"/>
            <a:ext cx="1098209" cy="109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Résultat de recherche d'images pour &quot;scree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32" y="1576943"/>
            <a:ext cx="1067214" cy="1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http://www.google.fr/url?source=imglanding&amp;ct=img&amp;q=http://simpleicon.com/wp-content/uploads/user1.png&amp;sa=X&amp;ei=OhNvVeuHJcSeywOpyoPQBA&amp;ved=0CAkQ8wc&amp;usg=AFQjCNEi-YxeFZ4BUGiGj5B5XmDy6w9rt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2" y="5179538"/>
            <a:ext cx="1449234" cy="14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77629" y="411558"/>
            <a:ext cx="6736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3 </a:t>
            </a:r>
            <a:r>
              <a:rPr lang="fr-FR" sz="4400" b="1" dirty="0" err="1" smtClean="0"/>
              <a:t>factors</a:t>
            </a:r>
            <a:r>
              <a:rPr lang="fr-FR" sz="4400" b="1" dirty="0" smtClean="0"/>
              <a:t> are </a:t>
            </a:r>
            <a:r>
              <a:rPr lang="fr-FR" sz="4400" b="1" dirty="0" err="1" smtClean="0"/>
              <a:t>responsible</a:t>
            </a:r>
            <a:endParaRPr lang="fr-FR" sz="4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241556" y="1757061"/>
            <a:ext cx="44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Screen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resolution</a:t>
            </a:r>
            <a:endParaRPr lang="fr-FR" sz="2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2241556" y="3879842"/>
            <a:ext cx="648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Interactivity</a:t>
            </a:r>
            <a:r>
              <a:rPr lang="fr-FR" sz="2400" b="1" dirty="0" smtClean="0"/>
              <a:t> performance</a:t>
            </a:r>
            <a:endParaRPr lang="fr-FR" sz="2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2241556" y="5738163"/>
            <a:ext cx="6948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Analyst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capabilities</a:t>
            </a:r>
            <a:endParaRPr lang="fr-FR" sz="2400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2746526" y="2307000"/>
            <a:ext cx="4978976" cy="950609"/>
            <a:chOff x="2746526" y="2290927"/>
            <a:chExt cx="5381474" cy="1038815"/>
          </a:xfrm>
        </p:grpSpPr>
        <p:graphicFrame>
          <p:nvGraphicFramePr>
            <p:cNvPr id="18" name="Obje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170209"/>
                </p:ext>
              </p:extLst>
            </p:nvPr>
          </p:nvGraphicFramePr>
          <p:xfrm>
            <a:off x="2746526" y="2384838"/>
            <a:ext cx="5381474" cy="877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56" name="Visio" r:id="rId7" imgW="28155798" imgH="4590881" progId="Visio.Drawing.15">
                    <p:embed/>
                  </p:oleObj>
                </mc:Choice>
                <mc:Fallback>
                  <p:oleObj name="Visio" r:id="rId7" imgW="28155798" imgH="4590881" progId="Visio.Drawing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6526" y="2384838"/>
                          <a:ext cx="5381474" cy="8772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ZoneTexte 18"/>
            <p:cNvSpPr txBox="1"/>
            <p:nvPr/>
          </p:nvSpPr>
          <p:spPr>
            <a:xfrm>
              <a:off x="3569708" y="229092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dirty="0" smtClean="0"/>
                <a:t>+</a:t>
              </a:r>
              <a:endParaRPr lang="fr-FR" sz="6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089156" y="2314079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dirty="0"/>
                <a:t>=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608604" y="2314079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dirty="0" smtClean="0"/>
                <a:t>≈</a:t>
              </a:r>
              <a:endParaRPr lang="fr-FR" sz="60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732869" y="4383610"/>
            <a:ext cx="4506132" cy="844697"/>
            <a:chOff x="2732868" y="4283292"/>
            <a:chExt cx="4992634" cy="945015"/>
          </a:xfrm>
        </p:grpSpPr>
        <p:pic>
          <p:nvPicPr>
            <p:cNvPr id="22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334" y="4283292"/>
              <a:ext cx="513050" cy="51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memory ico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868" y="4385653"/>
              <a:ext cx="788092" cy="788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hip, computer, cpu, electronics, hardware, microchip, processor icon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122" y="4365831"/>
              <a:ext cx="822367" cy="82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books, collection, editor, library icon"/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49" y="4385653"/>
              <a:ext cx="842653" cy="842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712" y="4712026"/>
              <a:ext cx="513050" cy="51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237" y="4616894"/>
              <a:ext cx="513050" cy="51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03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How to </a:t>
            </a:r>
            <a:r>
              <a:rPr lang="fr-FR" dirty="0" err="1" smtClean="0"/>
              <a:t>build</a:t>
            </a:r>
            <a:r>
              <a:rPr lang="fr-FR" dirty="0" smtClean="0"/>
              <a:t> a good </a:t>
            </a:r>
            <a:r>
              <a:rPr lang="fr-FR" dirty="0" err="1" smtClean="0"/>
              <a:t>overview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614920"/>
            <a:ext cx="7374467" cy="49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Outline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95525" y="1457325"/>
            <a:ext cx="6607175" cy="5264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i="1" dirty="0" err="1" smtClean="0">
                <a:solidFill>
                  <a:schemeClr val="bg1"/>
                </a:solidFill>
              </a:rPr>
              <a:t>Context</a:t>
            </a:r>
            <a:endParaRPr lang="fr-FR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dirty="0" smtClean="0">
                <a:solidFill>
                  <a:schemeClr val="bg1"/>
                </a:solidFill>
              </a:rPr>
              <a:t>emporal </a:t>
            </a:r>
            <a:r>
              <a:rPr lang="fr-FR" b="1" dirty="0" err="1" smtClean="0">
                <a:solidFill>
                  <a:schemeClr val="bg1"/>
                </a:solidFill>
              </a:rPr>
              <a:t>Overview</a:t>
            </a: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b="1" dirty="0" err="1" smtClean="0">
                <a:solidFill>
                  <a:schemeClr val="bg1"/>
                </a:solidFill>
              </a:rPr>
              <a:t>Spatiotemporal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Overview</a:t>
            </a: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b="1" dirty="0" err="1" smtClean="0">
                <a:solidFill>
                  <a:schemeClr val="bg1"/>
                </a:solidFill>
              </a:rPr>
              <a:t>Implementation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  <a:r>
              <a:rPr lang="fr-FR" b="1" dirty="0" err="1" smtClean="0">
                <a:solidFill>
                  <a:schemeClr val="bg1"/>
                </a:solidFill>
              </a:rPr>
              <a:t>Ocelotl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Analysis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Tool</a:t>
            </a: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i="1" dirty="0" smtClean="0">
                <a:solidFill>
                  <a:schemeClr val="bg1"/>
                </a:solidFill>
              </a:rPr>
              <a:t>Conclusion and future </a:t>
            </a:r>
            <a:r>
              <a:rPr lang="fr-FR" i="1" dirty="0" err="1" smtClean="0">
                <a:solidFill>
                  <a:schemeClr val="bg1"/>
                </a:solidFill>
              </a:rPr>
              <a:t>work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8" y="4411326"/>
            <a:ext cx="420778" cy="780385"/>
          </a:xfrm>
          <a:prstGeom prst="rect">
            <a:avLst/>
          </a:prstGeom>
        </p:spPr>
      </p:pic>
      <p:pic>
        <p:nvPicPr>
          <p:cNvPr id="24" name="Picture 2" descr="http://www.google.fr/url?source=imglanding&amp;ct=img&amp;q=https://cdn2.iconfinder.com/data/icons/windows-8-metro-style/128/finish_flag.png&amp;sa=X&amp;ei=OElqVemNI4nfU7bzgMAP&amp;ved=0CAkQ8wc&amp;usg=AFQjCNHDx7VPR0ihqjp9EwkuZuZPhaP7QQ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5" y="5550766"/>
            <a:ext cx="677862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3" y="1370495"/>
            <a:ext cx="548980" cy="5512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73" y="2324746"/>
            <a:ext cx="696286" cy="69628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367386" y="3424072"/>
            <a:ext cx="897474" cy="561561"/>
            <a:chOff x="1345135" y="3248533"/>
            <a:chExt cx="897474" cy="561561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123" y="3379584"/>
              <a:ext cx="426486" cy="426486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135" y="3248533"/>
              <a:ext cx="563763" cy="561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63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 smtClean="0"/>
              <a:t>Temporal </a:t>
            </a:r>
            <a:r>
              <a:rPr lang="fr-FR" dirty="0" err="1" smtClean="0"/>
              <a:t>Overview</a:t>
            </a:r>
            <a:endParaRPr lang="fr-FR" sz="4800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06" y="2713800"/>
            <a:ext cx="1875664" cy="18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Interest</a:t>
            </a:r>
            <a:r>
              <a:rPr lang="fr-FR" dirty="0" smtClean="0"/>
              <a:t> of Temporal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5400000">
            <a:off x="4911072" y="4299439"/>
            <a:ext cx="783665" cy="2093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137800"/>
              </p:ext>
            </p:extLst>
          </p:nvPr>
        </p:nvGraphicFramePr>
        <p:xfrm>
          <a:off x="1859006" y="1765024"/>
          <a:ext cx="6902468" cy="17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16" name="Visio" r:id="rId4" imgW="33708891" imgH="8743950" progId="Visio.Drawing.15">
                  <p:embed/>
                </p:oleObj>
              </mc:Choice>
              <mc:Fallback>
                <p:oleObj name="Visio" r:id="rId4" imgW="33708891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9006" y="1765024"/>
                        <a:ext cx="6902468" cy="17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>
            <a:off x="1749677" y="3845330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749677" y="1732633"/>
            <a:ext cx="0" cy="21096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5232" y="318602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8176" y="2420004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Memory Flush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4357" y="173263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USB Storage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859006" y="5224681"/>
            <a:ext cx="2749507" cy="649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1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08513" y="5224681"/>
            <a:ext cx="1398149" cy="6499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Phase </a:t>
            </a:r>
            <a:r>
              <a:rPr lang="fr-FR" sz="2000" b="1" dirty="0" smtClean="0">
                <a:solidFill>
                  <a:schemeClr val="bg1"/>
                </a:solidFill>
              </a:rPr>
              <a:t>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6662" y="5224680"/>
            <a:ext cx="2749507" cy="6499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3</a:t>
            </a:r>
            <a:endParaRPr lang="fr-FR" sz="2000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772075" y="6141841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38176" y="5364973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Whole</a:t>
            </a:r>
            <a:r>
              <a:rPr lang="fr-FR" dirty="0" smtClean="0"/>
              <a:t> System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099380" y="6240834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Time (</a:t>
            </a:r>
            <a:r>
              <a:rPr lang="fr-FR" sz="2000" b="1" dirty="0" err="1" smtClean="0"/>
              <a:t>continuous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46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93" y="3145662"/>
            <a:ext cx="949393" cy="9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70286" y="3004457"/>
            <a:ext cx="2495406" cy="118405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Aggregation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39938" name="Picture 2" descr="http://www.google.fr/url?source=imglanding&amp;ct=img&amp;q=http://pixabay.com/static/uploads/photo/2013/03/30/00/09/operating-system-97849_640.png&amp;sa=X&amp;ei=eGNiVZPQLsmuU-bBgPgG&amp;ved=0CAkQ8wc&amp;usg=AFQjCNF2dkduYfG2Mr0__G1NciBHrQBKzw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2" y="2148562"/>
            <a:ext cx="1254481" cy="13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icroscope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86" y="2148562"/>
            <a:ext cx="798276" cy="112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an, user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489" y="4873582"/>
            <a:ext cx="1235922" cy="12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V="1">
            <a:off x="1719476" y="2824375"/>
            <a:ext cx="597673" cy="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ultiplier 24"/>
          <p:cNvSpPr/>
          <p:nvPr/>
        </p:nvSpPr>
        <p:spPr>
          <a:xfrm>
            <a:off x="10901335" y="2429675"/>
            <a:ext cx="75613" cy="123377"/>
          </a:xfrm>
          <a:prstGeom prst="mathMultiply">
            <a:avLst/>
          </a:prstGeom>
          <a:solidFill>
            <a:srgbClr val="FF0000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47329" y="3658045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Complex</a:t>
            </a:r>
            <a:endParaRPr lang="fr-FR" b="1" dirty="0"/>
          </a:p>
          <a:p>
            <a:pPr algn="ctr"/>
            <a:r>
              <a:rPr lang="fr-FR" b="1" dirty="0" smtClean="0"/>
              <a:t>System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2047299" y="3660578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 smtClean="0">
                <a:solidFill>
                  <a:schemeClr val="bg2">
                    <a:lumMod val="50000"/>
                  </a:schemeClr>
                </a:solidFill>
              </a:rPr>
              <a:t>Microscopic</a:t>
            </a:r>
            <a:endParaRPr lang="fr-FR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FR" b="1" i="1" dirty="0" smtClean="0">
                <a:solidFill>
                  <a:schemeClr val="bg2">
                    <a:lumMod val="50000"/>
                  </a:schemeClr>
                </a:solidFill>
              </a:rPr>
              <a:t>Observation</a:t>
            </a:r>
            <a:endParaRPr lang="fr-FR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8" name="Picture 2" descr="http://www.scienceplug.com/wp-content/uploads/2013/12/icon_240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91" y="2256489"/>
            <a:ext cx="1230596" cy="12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5057047" y="1987706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Microscopic</a:t>
            </a:r>
            <a:endParaRPr lang="fr-FR" b="1" dirty="0" smtClean="0"/>
          </a:p>
          <a:p>
            <a:pPr algn="ctr"/>
            <a:r>
              <a:rPr lang="fr-FR" b="1" dirty="0" err="1" smtClean="0"/>
              <a:t>Representation</a:t>
            </a:r>
            <a:endParaRPr lang="fr-FR" b="1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3436092" y="2813956"/>
            <a:ext cx="597673" cy="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105157" y="2892807"/>
            <a:ext cx="410272" cy="3905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6268501" y="4019190"/>
            <a:ext cx="410272" cy="3905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7455420" y="5168090"/>
            <a:ext cx="410272" cy="3905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405555" y="325102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bg2">
                    <a:lumMod val="50000"/>
                  </a:schemeClr>
                </a:solidFill>
              </a:rPr>
              <a:t>Abstraction</a:t>
            </a:r>
            <a:endParaRPr lang="fr-FR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382339" y="4235761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Macroscopic</a:t>
            </a:r>
            <a:endParaRPr lang="fr-FR" b="1" dirty="0" smtClean="0"/>
          </a:p>
          <a:p>
            <a:pPr algn="ctr"/>
            <a:r>
              <a:rPr lang="fr-FR" b="1" dirty="0" err="1" smtClean="0"/>
              <a:t>Representation</a:t>
            </a:r>
            <a:endParaRPr lang="fr-FR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7819725" y="6076355"/>
            <a:ext cx="98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Analyst</a:t>
            </a:r>
            <a:endParaRPr lang="fr-FR" b="1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767020" y="4188507"/>
            <a:ext cx="603269" cy="1142989"/>
          </a:xfrm>
          <a:prstGeom prst="straightConnector1">
            <a:avLst/>
          </a:prstGeom>
          <a:ln w="444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877572" y="5008331"/>
            <a:ext cx="454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Robin Lamarche-Perrin: </a:t>
            </a:r>
          </a:p>
          <a:p>
            <a:r>
              <a:rPr lang="fr-FR" b="1" dirty="0" err="1" smtClean="0">
                <a:solidFill>
                  <a:srgbClr val="00B050"/>
                </a:solidFill>
              </a:rPr>
              <a:t>Method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based</a:t>
            </a:r>
            <a:r>
              <a:rPr lang="fr-FR" b="1" dirty="0" smtClean="0">
                <a:solidFill>
                  <a:srgbClr val="00B050"/>
                </a:solidFill>
              </a:rPr>
              <a:t> on Partition + </a:t>
            </a:r>
            <a:r>
              <a:rPr lang="fr-FR" b="1" dirty="0" err="1" smtClean="0">
                <a:solidFill>
                  <a:srgbClr val="00B050"/>
                </a:solidFill>
              </a:rPr>
              <a:t>Aggregation</a:t>
            </a:r>
            <a:endParaRPr lang="fr-FR" b="1" dirty="0">
              <a:solidFill>
                <a:srgbClr val="00B050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29351" y="4710593"/>
            <a:ext cx="1351526" cy="1344490"/>
            <a:chOff x="7203895" y="0"/>
            <a:chExt cx="1933069" cy="1933069"/>
          </a:xfrm>
        </p:grpSpPr>
        <p:pic>
          <p:nvPicPr>
            <p:cNvPr id="40962" name="Picture 2" descr="https://scholar.google.fr/citations?view_op=view_photo&amp;user=-UFawloAAAAJ&amp;citpid=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226" y="172968"/>
              <a:ext cx="1595474" cy="159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895" y="0"/>
              <a:ext cx="1933069" cy="1933069"/>
            </a:xfrm>
            <a:prstGeom prst="rect">
              <a:avLst/>
            </a:prstGeom>
          </p:spPr>
        </p:pic>
      </p:grpSp>
      <p:pic>
        <p:nvPicPr>
          <p:cNvPr id="104450" name="Picture 2" descr="http://www.google.fr/url?source=imglanding&amp;ct=img&amp;q=http://www.londonstudentconferences.com/wp-content/uploads/2014/08/icons_geography.jpg&amp;sa=X&amp;ei=Bh1vVdKDH4ScyQT33YGABA&amp;ved=0CAkQ8wc4Mg&amp;usg=AFQjCNE5ngDzgbEOL01739xVZ5pSOibsJ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74" y="5790535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7466" y="5821883"/>
            <a:ext cx="764721" cy="764721"/>
          </a:xfrm>
          <a:prstGeom prst="rect">
            <a:avLst/>
          </a:prstGeom>
        </p:spPr>
      </p:pic>
      <p:pic>
        <p:nvPicPr>
          <p:cNvPr id="33" name="Picture 6" descr="eye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5" y="4372215"/>
            <a:ext cx="842787" cy="8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Partition and </a:t>
            </a:r>
            <a:r>
              <a:rPr lang="fr-FR" dirty="0" err="1" smtClean="0"/>
              <a:t>aggregation</a:t>
            </a:r>
            <a:r>
              <a:rPr lang="fr-FR" smtClean="0"/>
              <a:t> pipeline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6" name="ZoneTexte 95"/>
          <p:cNvSpPr txBox="1"/>
          <p:nvPr/>
        </p:nvSpPr>
        <p:spPr>
          <a:xfrm>
            <a:off x="2316611" y="554571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Partition</a:t>
            </a:r>
            <a:endParaRPr lang="fr-FR" b="1" dirty="0"/>
          </a:p>
        </p:txBody>
      </p:sp>
      <p:sp>
        <p:nvSpPr>
          <p:cNvPr id="97" name="ZoneTexte 96"/>
          <p:cNvSpPr txBox="1"/>
          <p:nvPr/>
        </p:nvSpPr>
        <p:spPr>
          <a:xfrm>
            <a:off x="3861646" y="5554680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Aggregation</a:t>
            </a:r>
            <a:endParaRPr lang="fr-FR" b="1" dirty="0" smtClean="0"/>
          </a:p>
        </p:txBody>
      </p:sp>
      <p:sp>
        <p:nvSpPr>
          <p:cNvPr id="99" name="ZoneTexte 98"/>
          <p:cNvSpPr txBox="1"/>
          <p:nvPr/>
        </p:nvSpPr>
        <p:spPr>
          <a:xfrm>
            <a:off x="7385499" y="55432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Visualization</a:t>
            </a:r>
            <a:endParaRPr lang="fr-FR" i="1" dirty="0"/>
          </a:p>
        </p:txBody>
      </p:sp>
      <p:sp>
        <p:nvSpPr>
          <p:cNvPr id="6" name="Ellipse 5"/>
          <p:cNvSpPr/>
          <p:nvPr/>
        </p:nvSpPr>
        <p:spPr>
          <a:xfrm>
            <a:off x="2925413" y="2550818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Ellipse 6"/>
          <p:cNvSpPr/>
          <p:nvPr/>
        </p:nvSpPr>
        <p:spPr>
          <a:xfrm>
            <a:off x="3275507" y="2858666"/>
            <a:ext cx="272568" cy="256249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061697" y="3990642"/>
            <a:ext cx="272568" cy="2562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740737" y="3446527"/>
            <a:ext cx="272568" cy="25624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509163" y="2730541"/>
            <a:ext cx="272568" cy="25624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372879" y="4118766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/>
          <p:cNvSpPr/>
          <p:nvPr/>
        </p:nvSpPr>
        <p:spPr>
          <a:xfrm rot="1386068">
            <a:off x="2375333" y="2427891"/>
            <a:ext cx="1270796" cy="86154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 rot="1386068">
            <a:off x="2576781" y="3324589"/>
            <a:ext cx="603132" cy="52717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 rot="20790911">
            <a:off x="2217521" y="3895823"/>
            <a:ext cx="1293265" cy="59321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 rot="1386068">
            <a:off x="4112674" y="2427890"/>
            <a:ext cx="1270796" cy="86154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 rot="1386068">
            <a:off x="4314123" y="3324588"/>
            <a:ext cx="603132" cy="52717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 rot="20790911">
            <a:off x="3954863" y="3895822"/>
            <a:ext cx="1293265" cy="59321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6421528" y="2550817"/>
            <a:ext cx="272568" cy="2562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4" name="Ellipse 73"/>
          <p:cNvSpPr/>
          <p:nvPr/>
        </p:nvSpPr>
        <p:spPr>
          <a:xfrm>
            <a:off x="6771622" y="2858664"/>
            <a:ext cx="272568" cy="2562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5" name="Ellipse 74"/>
          <p:cNvSpPr/>
          <p:nvPr/>
        </p:nvSpPr>
        <p:spPr>
          <a:xfrm>
            <a:off x="6557812" y="3990640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Ellipse 75"/>
          <p:cNvSpPr/>
          <p:nvPr/>
        </p:nvSpPr>
        <p:spPr>
          <a:xfrm>
            <a:off x="6236853" y="3446526"/>
            <a:ext cx="272568" cy="25624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6005278" y="2730540"/>
            <a:ext cx="272568" cy="2562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8" name="Ellipse 77"/>
          <p:cNvSpPr/>
          <p:nvPr/>
        </p:nvSpPr>
        <p:spPr>
          <a:xfrm>
            <a:off x="5868994" y="4118765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 rot="1386068">
            <a:off x="5871448" y="2427890"/>
            <a:ext cx="1270796" cy="86154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 rot="1386068">
            <a:off x="6072896" y="3324588"/>
            <a:ext cx="603132" cy="52717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 rot="20790911">
            <a:off x="5713636" y="3895822"/>
            <a:ext cx="1293265" cy="59321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4497522" y="2678021"/>
            <a:ext cx="379682" cy="26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</a:t>
            </a:r>
            <a:endParaRPr lang="fr-FR" dirty="0"/>
          </a:p>
        </p:txBody>
      </p:sp>
      <p:sp>
        <p:nvSpPr>
          <p:cNvPr id="83" name="ZoneTexte 82"/>
          <p:cNvSpPr txBox="1"/>
          <p:nvPr/>
        </p:nvSpPr>
        <p:spPr>
          <a:xfrm>
            <a:off x="4452589" y="3365703"/>
            <a:ext cx="265989" cy="26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84" name="ZoneTexte 83"/>
          <p:cNvSpPr txBox="1"/>
          <p:nvPr/>
        </p:nvSpPr>
        <p:spPr>
          <a:xfrm>
            <a:off x="4433934" y="3987263"/>
            <a:ext cx="265989" cy="26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90" name="Ellipse 89"/>
          <p:cNvSpPr/>
          <p:nvPr/>
        </p:nvSpPr>
        <p:spPr>
          <a:xfrm rot="1386068">
            <a:off x="7654946" y="2427890"/>
            <a:ext cx="1270796" cy="86154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 rot="1386068">
            <a:off x="7856395" y="3324588"/>
            <a:ext cx="603132" cy="52717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 rot="20790911">
            <a:off x="7497134" y="3895822"/>
            <a:ext cx="1293265" cy="593211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1" name="Connecteur droit avec flèche 100"/>
          <p:cNvCxnSpPr/>
          <p:nvPr/>
        </p:nvCxnSpPr>
        <p:spPr>
          <a:xfrm flipV="1">
            <a:off x="3658772" y="3523169"/>
            <a:ext cx="351623" cy="111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5417910" y="3522058"/>
            <a:ext cx="351623" cy="111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7172296" y="3522943"/>
            <a:ext cx="351623" cy="111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1784805" y="3496092"/>
            <a:ext cx="351623" cy="111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909971" y="2753619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Ellipse 40"/>
          <p:cNvSpPr/>
          <p:nvPr/>
        </p:nvSpPr>
        <p:spPr>
          <a:xfrm>
            <a:off x="1260065" y="3061467"/>
            <a:ext cx="272568" cy="256249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1057837" y="3736804"/>
            <a:ext cx="272568" cy="2562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806159" y="3306337"/>
            <a:ext cx="272568" cy="25624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493721" y="2933342"/>
            <a:ext cx="272568" cy="25624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461426" y="3608679"/>
            <a:ext cx="272568" cy="25624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82033" y="554326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Population</a:t>
            </a:r>
            <a:endParaRPr lang="fr-FR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5535282" y="5413958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Characteristic</a:t>
            </a:r>
            <a:endParaRPr lang="fr-FR" b="1" dirty="0" smtClean="0"/>
          </a:p>
          <a:p>
            <a:pPr algn="ctr"/>
            <a:r>
              <a:rPr lang="fr-FR" b="1" dirty="0" smtClean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6869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790701"/>
            <a:ext cx="8648700" cy="2069224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Soc-Trace: FUI </a:t>
            </a:r>
            <a:r>
              <a:rPr lang="fr-FR" b="1" dirty="0" err="1" smtClean="0"/>
              <a:t>project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2402" name="Picture 2" descr="http://www.inria.fr/var/inria/storage/images/medias/inria/images-corps/logo-inria-sans-signature-couleur/404509-2-fre-FR/logo-inria-sans-signature-coul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3" y="2372874"/>
            <a:ext cx="21145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google.fr/url?source=imglanding&amp;ct=img&amp;q=https://www.whoswho.fr/usr/w/M/H/stmicroelec.jpg&amp;sa=X&amp;ei=0vpHVbT7GsOwUfaJgMgN&amp;ved=0CAkQ8wc&amp;usg=AFQjCNGMbAYGUT63HJMo-2Ggr-KpTuW7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95" y="2276595"/>
            <a:ext cx="1097429" cy="10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http://www.probayes.com/static/img/template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09" y="2587184"/>
            <a:ext cx="21907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Magillem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35" y="2276595"/>
            <a:ext cx="14859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google.fr/url?source=imglanding&amp;ct=img&amp;q=http://www-leca.ujf-grenoble.fr/IMG/jpg/logoujfbase_quad2012.jpg&amp;sa=X&amp;ei=CsZuVdWxJMj-UKKRgJAM&amp;ved=0CAkQ8wc&amp;usg=AFQjCNFfwm6rOCdNWod-XSgVEqQKZRf0O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8"/>
          <a:stretch/>
        </p:blipFill>
        <p:spPr bwMode="auto">
          <a:xfrm>
            <a:off x="2675435" y="2439546"/>
            <a:ext cx="595314" cy="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http://www.google.fr/url?source=imglanding&amp;ct=img&amp;q=http://www-leca.ujf-grenoble.fr/IMG/jpg/logoujfbase_quad2012.jpg&amp;sa=X&amp;ei=CsZuVdWxJMj-UKKRgJAM&amp;ved=0CAkQ8wc&amp;usg=AFQjCNFfwm6rOCdNWod-XSgVEqQKZRf0O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6"/>
          <a:stretch/>
        </p:blipFill>
        <p:spPr bwMode="auto">
          <a:xfrm>
            <a:off x="2292170" y="3225402"/>
            <a:ext cx="1358022" cy="3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0" name="Picture 10" descr="http://www.google.fr/url?source=imglanding&amp;ct=img&amp;q=http://upload.wikimedia.org/wikipedia/commons/4/45/Raspberry_Pi_-_Model_A.jpg&amp;sa=X&amp;ei=YcduVeUZyfVSvd2BmA4&amp;ved=0CAkQ8wc4Jw&amp;usg=AFQjCNG-WBSXAscvy7Nbb7CPshvYVC82H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7" y="3675501"/>
            <a:ext cx="3238249" cy="3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16245" y="4302465"/>
            <a:ext cx="4414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Effective trace-</a:t>
            </a:r>
            <a:r>
              <a:rPr lang="fr-FR" sz="2400" b="1" dirty="0" err="1" smtClean="0"/>
              <a:t>based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analysis</a:t>
            </a:r>
            <a:endParaRPr lang="fr-FR" sz="2400" b="1" dirty="0" smtClean="0"/>
          </a:p>
          <a:p>
            <a:r>
              <a:rPr lang="fr-FR" sz="2400" b="1" dirty="0" smtClean="0"/>
              <a:t>of </a:t>
            </a:r>
            <a:r>
              <a:rPr lang="fr-FR" sz="2400" b="1" dirty="0" err="1" smtClean="0"/>
              <a:t>embedded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systems</a:t>
            </a:r>
            <a:endParaRPr lang="fr-FR" sz="2400" b="1" dirty="0" smtClean="0"/>
          </a:p>
          <a:p>
            <a:endParaRPr lang="fr-F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1260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How to </a:t>
            </a:r>
            <a:r>
              <a:rPr lang="fr-FR" b="1" dirty="0" err="1" smtClean="0"/>
              <a:t>choose</a:t>
            </a:r>
            <a:r>
              <a:rPr lang="fr-FR" b="1" dirty="0" smtClean="0"/>
              <a:t> the « good » partitions?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78368" y="2366102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b="1" dirty="0" smtClean="0"/>
              <a:t>?</a:t>
            </a:r>
            <a:endParaRPr lang="fr-FR" sz="13800" b="1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708166" y="5595937"/>
            <a:ext cx="5941848" cy="9429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Best Partition </a:t>
            </a:r>
            <a:r>
              <a:rPr lang="fr-FR" sz="4000" dirty="0" err="1" smtClean="0"/>
              <a:t>Problem</a:t>
            </a:r>
            <a:endParaRPr lang="fr-FR" sz="4000" dirty="0"/>
          </a:p>
        </p:txBody>
      </p:sp>
      <p:sp>
        <p:nvSpPr>
          <p:cNvPr id="6" name="Ellipse 5"/>
          <p:cNvSpPr/>
          <p:nvPr/>
        </p:nvSpPr>
        <p:spPr>
          <a:xfrm>
            <a:off x="1145841" y="2957513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Ellipse 6"/>
          <p:cNvSpPr/>
          <p:nvPr/>
        </p:nvSpPr>
        <p:spPr>
          <a:xfrm>
            <a:off x="1373799" y="3252402"/>
            <a:ext cx="218124" cy="20669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9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315196" y="3758466"/>
            <a:ext cx="218124" cy="2066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2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36779" y="3477277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832628" y="3091547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02835" y="3840526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Ellipse 11"/>
          <p:cNvSpPr/>
          <p:nvPr/>
        </p:nvSpPr>
        <p:spPr>
          <a:xfrm>
            <a:off x="2574558" y="2957513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Ellipse 12"/>
          <p:cNvSpPr/>
          <p:nvPr/>
        </p:nvSpPr>
        <p:spPr>
          <a:xfrm>
            <a:off x="2874920" y="3224356"/>
            <a:ext cx="218124" cy="20669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9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743913" y="3758466"/>
            <a:ext cx="218124" cy="2066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2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465496" y="3477277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261345" y="3091547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231552" y="3840526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Ellipse 17"/>
          <p:cNvSpPr/>
          <p:nvPr/>
        </p:nvSpPr>
        <p:spPr>
          <a:xfrm>
            <a:off x="4058298" y="2863776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Ellipse 18"/>
          <p:cNvSpPr/>
          <p:nvPr/>
        </p:nvSpPr>
        <p:spPr>
          <a:xfrm>
            <a:off x="4286256" y="3158665"/>
            <a:ext cx="218124" cy="20669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9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208931" y="3758466"/>
            <a:ext cx="218124" cy="2066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2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882570" y="3511306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681779" y="3006753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696570" y="3840526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Ellipse 23"/>
          <p:cNvSpPr/>
          <p:nvPr/>
        </p:nvSpPr>
        <p:spPr>
          <a:xfrm>
            <a:off x="5544210" y="2941633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Ellipse 24"/>
          <p:cNvSpPr/>
          <p:nvPr/>
        </p:nvSpPr>
        <p:spPr>
          <a:xfrm>
            <a:off x="5772168" y="3236522"/>
            <a:ext cx="218124" cy="20669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9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713566" y="3742586"/>
            <a:ext cx="218124" cy="2066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2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406682" y="3341301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230997" y="3075666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5201205" y="3824646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Ellipse 29"/>
          <p:cNvSpPr/>
          <p:nvPr/>
        </p:nvSpPr>
        <p:spPr>
          <a:xfrm>
            <a:off x="6984629" y="2924885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Ellipse 30"/>
          <p:cNvSpPr/>
          <p:nvPr/>
        </p:nvSpPr>
        <p:spPr>
          <a:xfrm>
            <a:off x="7212588" y="3219774"/>
            <a:ext cx="218124" cy="20669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9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308660" y="3831460"/>
            <a:ext cx="218124" cy="2066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2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875567" y="3444648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6671416" y="3058918"/>
            <a:ext cx="218124" cy="20669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6548653" y="3721298"/>
            <a:ext cx="218124" cy="20669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6" name="Ellipse 35"/>
          <p:cNvSpPr/>
          <p:nvPr/>
        </p:nvSpPr>
        <p:spPr>
          <a:xfrm rot="1386068">
            <a:off x="1090578" y="2919931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 rot="1386068">
            <a:off x="1323104" y="3219300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 rot="1386068">
            <a:off x="776444" y="3058976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 rot="1386068">
            <a:off x="991957" y="3432633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 rot="1386068">
            <a:off x="1266494" y="3714054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 rot="1386068">
            <a:off x="756744" y="3802424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 rot="1386068">
            <a:off x="2817231" y="3191253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 rot="20268405">
            <a:off x="3644360" y="2911519"/>
            <a:ext cx="463465" cy="877098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 rot="1386068">
            <a:off x="4151408" y="3714054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 rot="1386068">
            <a:off x="3641658" y="3802424"/>
            <a:ext cx="330492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 rot="20808063">
            <a:off x="5107136" y="3691340"/>
            <a:ext cx="950850" cy="39334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 rot="7718485">
            <a:off x="6295218" y="2947449"/>
            <a:ext cx="1250562" cy="96693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 rot="1386068">
            <a:off x="7258575" y="3790649"/>
            <a:ext cx="315565" cy="29598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 rot="9877537">
            <a:off x="5178740" y="2848931"/>
            <a:ext cx="903498" cy="79329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 rot="4020137">
            <a:off x="2322854" y="2759501"/>
            <a:ext cx="407265" cy="72379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 rot="4995533">
            <a:off x="2202590" y="3324437"/>
            <a:ext cx="720797" cy="92157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 rot="19601598">
            <a:off x="4075142" y="2687998"/>
            <a:ext cx="403535" cy="80361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725033" y="400337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…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812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Complexity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35727" y="1380768"/>
                <a:ext cx="8648700" cy="2557410"/>
              </a:xfrm>
            </p:spPr>
            <p:txBody>
              <a:bodyPr>
                <a:normAutofit/>
              </a:bodyPr>
              <a:lstStyle/>
              <a:p>
                <a:r>
                  <a:rPr lang="fr-FR" sz="2000" b="1" dirty="0" err="1" smtClean="0"/>
                  <a:t>Complexity</a:t>
                </a:r>
                <a:r>
                  <a:rPr lang="fr-FR" sz="2000" dirty="0" smtClean="0"/>
                  <a:t>: </a:t>
                </a:r>
                <a:r>
                  <a:rPr lang="fr-FR" sz="2000" dirty="0" err="1" smtClean="0"/>
                  <a:t>quantity</a:t>
                </a:r>
                <a:r>
                  <a:rPr lang="fr-FR" sz="2000" dirty="0" smtClean="0"/>
                  <a:t> </a:t>
                </a:r>
                <a:r>
                  <a:rPr lang="fr-FR" sz="2000" dirty="0"/>
                  <a:t>of information </a:t>
                </a:r>
                <a:r>
                  <a:rPr lang="fr-FR" sz="2000" dirty="0" err="1"/>
                  <a:t>required</a:t>
                </a:r>
                <a:r>
                  <a:rPr lang="fr-FR" sz="2000" dirty="0"/>
                  <a:t> to encode a </a:t>
                </a:r>
                <a:r>
                  <a:rPr lang="fr-FR" sz="2000" dirty="0" err="1"/>
                  <a:t>representation</a:t>
                </a:r>
                <a:r>
                  <a:rPr lang="fr-FR" sz="2000" dirty="0"/>
                  <a:t> </a:t>
                </a:r>
                <a:r>
                  <a:rPr lang="fr-FR" sz="2000" dirty="0" smtClean="0"/>
                  <a:t>(Shannon </a:t>
                </a:r>
                <a:r>
                  <a:rPr lang="fr-FR" sz="2000" dirty="0" err="1" smtClean="0"/>
                  <a:t>entropy</a:t>
                </a:r>
                <a:r>
                  <a:rPr lang="fr-FR" sz="2000" dirty="0" smtClean="0"/>
                  <a:t>)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fr-FR" sz="1800" b="1" i="1">
                        <a:latin typeface="Cambria Math" panose="02040503050406030204" pitchFamily="18" charset="0"/>
                      </a:rPr>
                      <m:t>𝒊𝒏𝒇𝒐</m:t>
                    </m:r>
                    <m:d>
                      <m:dPr>
                        <m:ctrlPr>
                          <a:rPr lang="fr-FR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fr-FR" sz="1800" b="1" i="1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sz="1800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  <m:sup/>
                      <m:e>
                        <m:r>
                          <a:rPr lang="fr-FR" sz="1800" b="1" i="1"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fr-FR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func>
                          <m:funcPr>
                            <m:ctrlPr>
                              <a:rPr lang="fr-FR" sz="18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fr-F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1"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</m:e>
                              <m:sub>
                                <m:r>
                                  <a:rPr lang="fr-FR" sz="18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fName>
                          <m:e>
                            <m:r>
                              <a:rPr lang="fr-FR" sz="18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fr-FR" sz="18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sz="18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fr-FR" sz="1800" b="1" dirty="0"/>
                  <a:t>       </a:t>
                </a:r>
                <a14:m>
                  <m:oMath xmlns:m="http://schemas.openxmlformats.org/officeDocument/2006/math">
                    <m:r>
                      <a:rPr lang="fr-FR" sz="1800" b="1" i="1" dirty="0">
                        <a:latin typeface="Cambria Math" panose="02040503050406030204" pitchFamily="18" charset="0"/>
                      </a:rPr>
                      <m:t>𝒊𝒏𝒇𝒐</m:t>
                    </m:r>
                    <m:d>
                      <m:dPr>
                        <m:ctrlPr>
                          <a:rPr lang="fr-FR" sz="1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dirty="0">
                            <a:latin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fr-FR" sz="1800" b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 dirty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0" i="1" dirty="0"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fr-FR" sz="1800" b="1" i="1" dirty="0">
                            <a:latin typeface="Cambria Math" panose="02040503050406030204" pitchFamily="18" charset="0"/>
                          </a:rPr>
                          <m:t>𝒊𝒏𝒇𝒐</m:t>
                        </m:r>
                        <m:r>
                          <a:rPr lang="fr-FR" sz="1800" b="1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1" i="1" dirty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fr-FR" sz="1200" b="0" dirty="0" smtClean="0"/>
              </a:p>
              <a:p>
                <a:endParaRPr lang="fr-FR" sz="700" dirty="0" smtClean="0"/>
              </a:p>
              <a:p>
                <a:r>
                  <a:rPr lang="fr-FR" sz="2000" b="1" dirty="0" err="1" smtClean="0"/>
                  <a:t>Complexity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reduction</a:t>
                </a:r>
                <a:r>
                  <a:rPr lang="fr-FR" sz="2000" dirty="0" smtClean="0"/>
                  <a:t>: </a:t>
                </a:r>
                <a:r>
                  <a:rPr lang="fr-FR" sz="2000" dirty="0" err="1"/>
                  <a:t>q</a:t>
                </a:r>
                <a:r>
                  <a:rPr lang="fr-FR" sz="2000" dirty="0" err="1" smtClean="0"/>
                  <a:t>uantity</a:t>
                </a:r>
                <a:r>
                  <a:rPr lang="fr-FR" sz="2000" dirty="0" smtClean="0"/>
                  <a:t> </a:t>
                </a:r>
                <a:r>
                  <a:rPr lang="fr-FR" sz="2000" dirty="0"/>
                  <a:t>of information </a:t>
                </a:r>
                <a:r>
                  <a:rPr lang="fr-FR" sz="2000" dirty="0" err="1"/>
                  <a:t>saved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compared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the </a:t>
                </a:r>
                <a:r>
                  <a:rPr lang="fr-FR" sz="2000" dirty="0" err="1"/>
                  <a:t>microscopic</a:t>
                </a:r>
                <a:r>
                  <a:rPr lang="fr-FR" sz="2000" dirty="0"/>
                  <a:t> description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𝒈𝒂𝒊𝒏</m:t>
                    </m:r>
                    <m:d>
                      <m:d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  <m:sup/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𝒊𝒏𝒇𝒐</m:t>
                        </m:r>
                        <m:d>
                          <m:d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𝒊𝒏𝒇𝒐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fr-FR" sz="1800" b="1" dirty="0" smtClean="0"/>
                  <a:t>       </a:t>
                </a:r>
                <a14:m>
                  <m:oMath xmlns:m="http://schemas.openxmlformats.org/officeDocument/2006/math">
                    <m:r>
                      <a:rPr lang="fr-FR" sz="1800" b="1" i="1" dirty="0" smtClean="0">
                        <a:latin typeface="Cambria Math" panose="02040503050406030204" pitchFamily="18" charset="0"/>
                      </a:rPr>
                      <m:t>𝒈𝒂𝒊𝒏</m:t>
                    </m:r>
                    <m:d>
                      <m:dPr>
                        <m:ctrlPr>
                          <a:rPr lang="fr-FR" sz="1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fr-FR" sz="1800" b="1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𝒈𝒂𝒊𝒏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fr-FR" b="1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727" y="1380768"/>
                <a:ext cx="8648700" cy="2557410"/>
              </a:xfrm>
              <a:blipFill rotWithShape="0">
                <a:blip r:embed="rId3"/>
                <a:stretch>
                  <a:fillRect l="-635" t="-2864" b="-1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21</a:t>
            </a:fld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73474" y="3938178"/>
            <a:ext cx="7377451" cy="2849929"/>
            <a:chOff x="242549" y="3512047"/>
            <a:chExt cx="8132825" cy="3348725"/>
          </a:xfrm>
        </p:grpSpPr>
        <p:sp>
          <p:nvSpPr>
            <p:cNvPr id="5" name="Ellipse 4"/>
            <p:cNvSpPr/>
            <p:nvPr/>
          </p:nvSpPr>
          <p:spPr>
            <a:xfrm>
              <a:off x="855821" y="4520208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1269972" y="4935144"/>
              <a:ext cx="330502" cy="35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9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1836188" y="5374395"/>
              <a:ext cx="330502" cy="3598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2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828041" y="4666073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51098" y="4772592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112361" y="5566355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3414178" y="4443221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" name="Ellipse 14"/>
            <p:cNvSpPr/>
            <p:nvPr/>
          </p:nvSpPr>
          <p:spPr>
            <a:xfrm>
              <a:off x="3838684" y="4875530"/>
              <a:ext cx="330502" cy="35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9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4960747" y="5473740"/>
              <a:ext cx="330502" cy="3598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2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4571568" y="4709642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909455" y="4695605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4125522" y="5653665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0" name="Ellipse 19"/>
            <p:cNvSpPr/>
            <p:nvPr/>
          </p:nvSpPr>
          <p:spPr>
            <a:xfrm rot="1386068">
              <a:off x="2747179" y="4270595"/>
              <a:ext cx="1540901" cy="1209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 rot="1386068">
              <a:off x="4371156" y="4527373"/>
              <a:ext cx="731327" cy="74031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20790911">
              <a:off x="3937143" y="5340587"/>
              <a:ext cx="1568146" cy="8330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573324" y="4515783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6997830" y="4948092"/>
              <a:ext cx="330502" cy="35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9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7522773" y="5425994"/>
              <a:ext cx="330502" cy="3598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2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7730714" y="4782204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6068601" y="4768167"/>
              <a:ext cx="330502" cy="35985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6811973" y="5546302"/>
              <a:ext cx="330502" cy="359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9" name="Ellipse 28"/>
            <p:cNvSpPr/>
            <p:nvPr/>
          </p:nvSpPr>
          <p:spPr>
            <a:xfrm rot="1386068">
              <a:off x="5866035" y="4178054"/>
              <a:ext cx="2439068" cy="183546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 rot="1386068">
              <a:off x="1719819" y="4581926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 rot="1386068">
              <a:off x="1738632" y="5278666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 rot="1386068">
              <a:off x="1012935" y="5476132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 rot="1386068">
              <a:off x="1169876" y="4851191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 rot="1386068">
              <a:off x="757874" y="4423716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 rot="1386068">
              <a:off x="242549" y="4675272"/>
              <a:ext cx="530447" cy="54029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351098" y="6418418"/>
              <a:ext cx="80242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265646" y="3988047"/>
              <a:ext cx="8024276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2732020" y="3512047"/>
              <a:ext cx="3262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 smtClean="0">
                  <a:solidFill>
                    <a:schemeClr val="accent6"/>
                  </a:solidFill>
                </a:rPr>
                <a:t>Complexity</a:t>
              </a:r>
              <a:r>
                <a:rPr lang="fr-FR" sz="2400" b="1" dirty="0" smtClean="0">
                  <a:solidFill>
                    <a:schemeClr val="accent6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6"/>
                  </a:solidFill>
                </a:rPr>
                <a:t>reduction</a:t>
              </a:r>
              <a:endParaRPr lang="fr-FR" b="1" dirty="0">
                <a:solidFill>
                  <a:schemeClr val="accent6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055451" y="6399107"/>
              <a:ext cx="49423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 smtClean="0"/>
                <a:t>Number</a:t>
              </a:r>
              <a:r>
                <a:rPr lang="fr-FR" sz="2400" b="1" dirty="0" smtClean="0"/>
                <a:t> of </a:t>
              </a:r>
              <a:r>
                <a:rPr lang="fr-FR" sz="2400" b="1" dirty="0" err="1" smtClean="0"/>
                <a:t>elements</a:t>
              </a:r>
              <a:r>
                <a:rPr lang="fr-FR" sz="2400" b="1" dirty="0" smtClean="0"/>
                <a:t> (</a:t>
              </a:r>
              <a:r>
                <a:rPr lang="fr-FR" sz="2400" b="1" dirty="0" err="1" smtClean="0"/>
                <a:t>aggregates</a:t>
              </a:r>
              <a:r>
                <a:rPr lang="fr-FR" sz="2400" b="1" dirty="0" smtClean="0"/>
                <a:t>)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42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Information </a:t>
            </a:r>
            <a:r>
              <a:rPr lang="fr-FR" dirty="0" err="1"/>
              <a:t>l</a:t>
            </a:r>
            <a:r>
              <a:rPr lang="fr-FR" dirty="0" err="1" smtClean="0"/>
              <a:t>oss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54000" y="1340907"/>
                <a:ext cx="8648700" cy="9522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FR" sz="2000" dirty="0" smtClean="0"/>
                  <a:t>Quantity of information </a:t>
                </a:r>
                <a:r>
                  <a:rPr lang="fr-FR" sz="2000" dirty="0" err="1" smtClean="0"/>
                  <a:t>lost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compared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with</a:t>
                </a:r>
                <a:r>
                  <a:rPr lang="fr-FR" sz="2000" dirty="0" smtClean="0"/>
                  <a:t> the </a:t>
                </a:r>
                <a:r>
                  <a:rPr lang="fr-FR" sz="2000" dirty="0" err="1" smtClean="0"/>
                  <a:t>microscopic</a:t>
                </a:r>
                <a:r>
                  <a:rPr lang="fr-FR" sz="2000" dirty="0" smtClean="0"/>
                  <a:t> description (</a:t>
                </a:r>
                <a:r>
                  <a:rPr lang="fr-FR" sz="2000" dirty="0" err="1" smtClean="0"/>
                  <a:t>Kullback-Leibler</a:t>
                </a:r>
                <a:r>
                  <a:rPr lang="fr-FR" sz="2000" dirty="0" smtClean="0"/>
                  <a:t> divergence)</a:t>
                </a:r>
                <a:endParaRPr lang="fr-FR" sz="2000" b="0" dirty="0" smtClean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𝒍𝒐𝒔𝒔</m:t>
                    </m:r>
                    <m:d>
                      <m:d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  <m:sup/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𝒍𝒐</m:t>
                        </m:r>
                        <m:sSub>
                          <m:sSub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d>
                          <m:d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e>
                    </m:nary>
                  </m:oMath>
                </a14:m>
                <a:r>
                  <a:rPr lang="fr-FR" sz="1800" b="1" dirty="0" smtClean="0"/>
                  <a:t>       </a:t>
                </a:r>
                <a14:m>
                  <m:oMath xmlns:m="http://schemas.openxmlformats.org/officeDocument/2006/math">
                    <m:r>
                      <a:rPr lang="fr-FR" sz="1800" b="1" i="1" dirty="0" smtClean="0">
                        <a:latin typeface="Cambria Math" panose="02040503050406030204" pitchFamily="18" charset="0"/>
                      </a:rPr>
                      <m:t>𝒍𝒐𝒔𝒔</m:t>
                    </m:r>
                    <m:r>
                      <a:rPr lang="fr-FR" sz="1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800" b="1" i="1" dirty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fr-FR" sz="180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1800" b="1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8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𝓧</m:t>
                        </m:r>
                      </m:sub>
                      <m:sup/>
                      <m:e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𝒍𝒐𝒔𝒔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18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fr-FR" b="1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000" y="1340907"/>
                <a:ext cx="8648700" cy="952248"/>
              </a:xfrm>
              <a:blipFill rotWithShape="0">
                <a:blip r:embed="rId2"/>
                <a:stretch>
                  <a:fillRect l="-564" t="-8974" b="-5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1021072" y="2663526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Ellipse 5"/>
          <p:cNvSpPr/>
          <p:nvPr/>
        </p:nvSpPr>
        <p:spPr>
          <a:xfrm>
            <a:off x="1445578" y="3095835"/>
            <a:ext cx="330502" cy="3598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001439" y="3517713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Ellipse 7"/>
          <p:cNvSpPr/>
          <p:nvPr/>
        </p:nvSpPr>
        <p:spPr>
          <a:xfrm>
            <a:off x="1993292" y="2809391"/>
            <a:ext cx="330502" cy="3598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16349" y="2915910"/>
            <a:ext cx="330502" cy="3598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277612" y="3709673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Ellipse 28"/>
          <p:cNvSpPr/>
          <p:nvPr/>
        </p:nvSpPr>
        <p:spPr>
          <a:xfrm rot="1386068">
            <a:off x="5683608" y="2430207"/>
            <a:ext cx="2439068" cy="18354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 rot="1386068">
            <a:off x="1885070" y="2725244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 rot="1386068">
            <a:off x="1903883" y="3421984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 rot="1386068">
            <a:off x="1178186" y="3619450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 rot="1386068">
            <a:off x="1335127" y="2994509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 rot="1386068">
            <a:off x="923125" y="2567034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 rot="1386068">
            <a:off x="407800" y="2818590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1022055" y="4858297"/>
            <a:ext cx="330502" cy="3598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6" name="Ellipse 45"/>
          <p:cNvSpPr/>
          <p:nvPr/>
        </p:nvSpPr>
        <p:spPr>
          <a:xfrm>
            <a:off x="1446561" y="5290606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7" name="Ellipse 46"/>
          <p:cNvSpPr/>
          <p:nvPr/>
        </p:nvSpPr>
        <p:spPr>
          <a:xfrm>
            <a:off x="2002422" y="5712484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94275" y="5004162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17332" y="5110681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0" name="Ellipse 49"/>
          <p:cNvSpPr/>
          <p:nvPr/>
        </p:nvSpPr>
        <p:spPr>
          <a:xfrm>
            <a:off x="1278595" y="5904444"/>
            <a:ext cx="330502" cy="3598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 rot="1386068">
            <a:off x="5677876" y="4732036"/>
            <a:ext cx="2439068" cy="18354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 rot="1386068">
            <a:off x="1886053" y="4920015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 rot="1386068">
            <a:off x="1904866" y="5616755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 rot="1386068">
            <a:off x="1179169" y="5814221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 rot="1386068">
            <a:off x="1336110" y="5189280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 rot="1386068">
            <a:off x="924108" y="4761805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 rot="1386068">
            <a:off x="408783" y="5013361"/>
            <a:ext cx="530447" cy="5402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6402152" y="2678657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0" name="Ellipse 59"/>
          <p:cNvSpPr/>
          <p:nvPr/>
        </p:nvSpPr>
        <p:spPr>
          <a:xfrm>
            <a:off x="6826658" y="3110966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/>
          <p:cNvSpPr/>
          <p:nvPr/>
        </p:nvSpPr>
        <p:spPr>
          <a:xfrm>
            <a:off x="7382519" y="3532844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7374372" y="2824522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5897429" y="2931041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658692" y="3724804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1" name="Ellipse 70"/>
          <p:cNvSpPr/>
          <p:nvPr/>
        </p:nvSpPr>
        <p:spPr>
          <a:xfrm>
            <a:off x="6310863" y="4952603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2" name="Ellipse 71"/>
          <p:cNvSpPr/>
          <p:nvPr/>
        </p:nvSpPr>
        <p:spPr>
          <a:xfrm>
            <a:off x="6735369" y="5384912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3" name="Ellipse 72"/>
          <p:cNvSpPr/>
          <p:nvPr/>
        </p:nvSpPr>
        <p:spPr>
          <a:xfrm>
            <a:off x="7291230" y="5806790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283083" y="5098468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5806140" y="5204987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567403" y="5998750"/>
            <a:ext cx="330502" cy="3598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77" name="Connecteur droit avec flèche 76"/>
          <p:cNvCxnSpPr/>
          <p:nvPr/>
        </p:nvCxnSpPr>
        <p:spPr>
          <a:xfrm flipV="1">
            <a:off x="2636868" y="3303991"/>
            <a:ext cx="2941394" cy="388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2856510" y="2722674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High</a:t>
            </a:r>
          </a:p>
          <a:p>
            <a:pPr algn="ctr"/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Information</a:t>
            </a:r>
            <a:r>
              <a:rPr lang="fr-FR" sz="2400" b="1" dirty="0" smtClean="0">
                <a:solidFill>
                  <a:schemeClr val="accent6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Loss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79" name="Connecteur droit avec flèche 78"/>
          <p:cNvCxnSpPr/>
          <p:nvPr/>
        </p:nvCxnSpPr>
        <p:spPr>
          <a:xfrm flipV="1">
            <a:off x="2658620" y="5411313"/>
            <a:ext cx="2941394" cy="388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2878262" y="4829996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 smtClean="0"/>
              <a:t>Low</a:t>
            </a:r>
            <a:endParaRPr lang="fr-FR" sz="2400" b="1" dirty="0" smtClean="0"/>
          </a:p>
          <a:p>
            <a:pPr algn="ctr"/>
            <a:endParaRPr lang="fr-FR" sz="2400" b="1" dirty="0" smtClean="0"/>
          </a:p>
          <a:p>
            <a:pPr algn="ctr"/>
            <a:r>
              <a:rPr lang="fr-FR" sz="2400" b="1" dirty="0" smtClean="0"/>
              <a:t>Information </a:t>
            </a:r>
            <a:r>
              <a:rPr lang="fr-FR" sz="2400" b="1" dirty="0" err="1" smtClean="0"/>
              <a:t>Loss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253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Parametrized</a:t>
            </a:r>
            <a:r>
              <a:rPr lang="fr-FR" dirty="0" smtClean="0"/>
              <a:t> Information </a:t>
            </a:r>
            <a:r>
              <a:rPr lang="fr-FR" dirty="0" err="1" smtClean="0"/>
              <a:t>Criterion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23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65646" y="1287269"/>
                <a:ext cx="8648700" cy="1808566"/>
              </a:xfrm>
            </p:spPr>
            <p:txBody>
              <a:bodyPr>
                <a:normAutofit/>
              </a:bodyPr>
              <a:lstStyle/>
              <a:p>
                <a:r>
                  <a:rPr lang="fr-FR" sz="2000" b="1" dirty="0" smtClean="0"/>
                  <a:t>Balance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between</a:t>
                </a:r>
                <a:r>
                  <a:rPr lang="fr-FR" sz="2000" dirty="0" smtClean="0"/>
                  <a:t> </a:t>
                </a:r>
                <a:r>
                  <a:rPr lang="fr-FR" sz="2000" b="1" dirty="0" err="1" smtClean="0"/>
                  <a:t>complexity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reduction</a:t>
                </a:r>
                <a:r>
                  <a:rPr lang="fr-FR" sz="2000" b="1" dirty="0" smtClean="0"/>
                  <a:t> </a:t>
                </a:r>
                <a:r>
                  <a:rPr lang="fr-FR" sz="2000" dirty="0" smtClean="0"/>
                  <a:t>and </a:t>
                </a:r>
                <a:r>
                  <a:rPr lang="fr-FR" sz="2000" b="1" dirty="0" smtClean="0"/>
                  <a:t>information </a:t>
                </a:r>
                <a:r>
                  <a:rPr lang="fr-FR" sz="2000" b="1" dirty="0" err="1" smtClean="0"/>
                  <a:t>loss</a:t>
                </a:r>
                <a:endParaRPr lang="fr-FR" sz="2000" b="1" dirty="0" smtClean="0"/>
              </a:p>
              <a:p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𝒑𝑰𝑪</m:t>
                    </m:r>
                    <m:d>
                      <m:d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𝒈𝒂𝒊𝒏</m:t>
                    </m:r>
                    <m:d>
                      <m:d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𝒍𝒐𝒔𝒔</m:t>
                    </m:r>
                    <m:d>
                      <m:d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fr-FR" sz="2000" b="1" dirty="0" smtClean="0"/>
                  <a:t>       </a:t>
                </a:r>
                <a14:m>
                  <m:oMath xmlns:m="http://schemas.openxmlformats.org/officeDocument/2006/math"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𝒑𝑰𝑪</m:t>
                    </m:r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000" b="1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20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𝒑𝑰𝑪</m:t>
                        </m:r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fr-FR" b="1" dirty="0" smtClean="0"/>
              </a:p>
              <a:p>
                <a:r>
                  <a:rPr lang="fr-FR" sz="2000" b="1" dirty="0"/>
                  <a:t>Maximize </a:t>
                </a:r>
                <a14:m>
                  <m:oMath xmlns:m="http://schemas.openxmlformats.org/officeDocument/2006/math">
                    <m:r>
                      <a:rPr lang="fr-FR" sz="2000" b="1" i="1" dirty="0">
                        <a:latin typeface="Cambria Math" panose="02040503050406030204" pitchFamily="18" charset="0"/>
                      </a:rPr>
                      <m:t>𝒑𝑰𝑪</m:t>
                    </m:r>
                  </m:oMath>
                </a14:m>
                <a:r>
                  <a:rPr lang="fr-FR" sz="2000" b="1" dirty="0"/>
                  <a:t>: </a:t>
                </a:r>
                <a:r>
                  <a:rPr lang="fr-FR" sz="2000" dirty="0" err="1"/>
                  <a:t>aggregate</a:t>
                </a:r>
                <a:r>
                  <a:rPr lang="fr-FR" sz="2000" dirty="0"/>
                  <a:t> </a:t>
                </a:r>
                <a:r>
                  <a:rPr lang="fr-FR" sz="2000" dirty="0" smtClean="0"/>
                  <a:t>close </a:t>
                </a:r>
                <a:r>
                  <a:rPr lang="fr-FR" sz="2000" dirty="0" err="1" smtClean="0"/>
                  <a:t>elements</a:t>
                </a:r>
                <a:r>
                  <a:rPr lang="fr-FR" sz="2000" dirty="0" smtClean="0"/>
                  <a:t> first</a:t>
                </a:r>
                <a:endParaRPr lang="fr-FR" sz="2000" dirty="0"/>
              </a:p>
              <a:p>
                <a:endParaRPr lang="fr-FR" b="1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6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646" y="1287269"/>
                <a:ext cx="8648700" cy="1808566"/>
              </a:xfrm>
              <a:blipFill rotWithShape="0">
                <a:blip r:embed="rId3"/>
                <a:stretch>
                  <a:fillRect l="-635" t="-67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 rot="1386068">
            <a:off x="6014811" y="3552565"/>
            <a:ext cx="2185464" cy="158402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285658" y="3806257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Ellipse 5"/>
          <p:cNvSpPr/>
          <p:nvPr/>
        </p:nvSpPr>
        <p:spPr>
          <a:xfrm>
            <a:off x="1662843" y="4164589"/>
            <a:ext cx="307213" cy="3170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196945" y="4558807"/>
            <a:ext cx="307213" cy="3170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89372" y="3934766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16500" y="4028611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524121" y="4727926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Ellipse 10"/>
          <p:cNvSpPr/>
          <p:nvPr/>
        </p:nvSpPr>
        <p:spPr>
          <a:xfrm>
            <a:off x="4910736" y="4762782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Ellipse 11"/>
          <p:cNvSpPr/>
          <p:nvPr/>
        </p:nvSpPr>
        <p:spPr>
          <a:xfrm>
            <a:off x="3636952" y="3703477"/>
            <a:ext cx="307213" cy="3170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473812" y="4248665"/>
            <a:ext cx="307213" cy="3170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717540" y="3921404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040865" y="4210996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403629" y="4907027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Ellipse 16"/>
          <p:cNvSpPr/>
          <p:nvPr/>
        </p:nvSpPr>
        <p:spPr>
          <a:xfrm rot="1386068">
            <a:off x="3528725" y="3623099"/>
            <a:ext cx="523669" cy="50190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 rot="20322803">
            <a:off x="3880879" y="3878546"/>
            <a:ext cx="1312141" cy="8254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 rot="20790911">
            <a:off x="4171744" y="4714145"/>
            <a:ext cx="1253581" cy="57033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600282" y="3802359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Ellipse 20"/>
          <p:cNvSpPr/>
          <p:nvPr/>
        </p:nvSpPr>
        <p:spPr>
          <a:xfrm>
            <a:off x="6994876" y="4183228"/>
            <a:ext cx="307213" cy="3170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7482829" y="4604266"/>
            <a:ext cx="307213" cy="3170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676118" y="4037079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6131124" y="4024712"/>
            <a:ext cx="307213" cy="31703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822115" y="4710259"/>
            <a:ext cx="307213" cy="317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Ellipse 26"/>
          <p:cNvSpPr/>
          <p:nvPr/>
        </p:nvSpPr>
        <p:spPr>
          <a:xfrm rot="1386068">
            <a:off x="2088775" y="3860632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 rot="1386068">
            <a:off x="2106263" y="4474468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1386068">
            <a:off x="1431701" y="4648438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 rot="1386068">
            <a:off x="1577584" y="4097857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rot="1386068">
            <a:off x="1194613" y="3721247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 rot="1386068">
            <a:off x="715600" y="3942871"/>
            <a:ext cx="493069" cy="4760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781259" y="3287792"/>
            <a:ext cx="7458852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994411" y="2771978"/>
            <a:ext cx="3032547" cy="406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accent6"/>
                </a:solidFill>
              </a:rPr>
              <a:t>Complexity</a:t>
            </a:r>
            <a:r>
              <a:rPr lang="fr-FR" sz="2400" b="1" dirty="0" smtClean="0">
                <a:solidFill>
                  <a:schemeClr val="accent6"/>
                </a:solidFill>
              </a:rPr>
              <a:t> </a:t>
            </a:r>
            <a:r>
              <a:rPr lang="fr-FR" sz="2400" b="1" dirty="0" err="1" smtClean="0">
                <a:solidFill>
                  <a:schemeClr val="accent6"/>
                </a:solidFill>
              </a:rPr>
              <a:t>reduction</a:t>
            </a:r>
            <a:endParaRPr lang="fr-FR" b="1" dirty="0">
              <a:solidFill>
                <a:schemeClr val="accent6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44386" y="6187644"/>
            <a:ext cx="745885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753687" y="6239338"/>
            <a:ext cx="19479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Information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284450" y="5335508"/>
            <a:ext cx="7344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p=0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05641" y="5335382"/>
            <a:ext cx="110318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0&lt;p&lt;1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871211" y="5334238"/>
            <a:ext cx="7344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p=1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Temporal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315590"/>
            <a:ext cx="8648700" cy="1986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Constraint</a:t>
            </a:r>
            <a:r>
              <a:rPr lang="fr-FR" sz="2400" b="1" dirty="0" smtClean="0"/>
              <a:t> : </a:t>
            </a:r>
            <a:r>
              <a:rPr lang="fr-FR" sz="2400" b="1" dirty="0" err="1" smtClean="0"/>
              <a:t>continuous</a:t>
            </a:r>
            <a:r>
              <a:rPr lang="fr-FR" sz="2400" b="1" dirty="0" smtClean="0"/>
              <a:t> time </a:t>
            </a:r>
            <a:r>
              <a:rPr lang="fr-FR" sz="2400" b="1" dirty="0" err="1" smtClean="0"/>
              <a:t>intervals</a:t>
            </a:r>
            <a:endParaRPr lang="fr-FR" sz="2400" b="1" dirty="0" smtClean="0"/>
          </a:p>
          <a:p>
            <a:pPr lvl="1"/>
            <a:r>
              <a:rPr lang="fr-FR" sz="2000" b="1" dirty="0" err="1" smtClean="0"/>
              <a:t>Reduce</a:t>
            </a:r>
            <a:r>
              <a:rPr lang="fr-FR" sz="2000" b="1" dirty="0" smtClean="0"/>
              <a:t> </a:t>
            </a:r>
            <a:r>
              <a:rPr lang="fr-FR" sz="2000" dirty="0" smtClean="0"/>
              <a:t>the</a:t>
            </a:r>
            <a:r>
              <a:rPr lang="fr-FR" sz="2000" b="1" dirty="0" smtClean="0"/>
              <a:t> </a:t>
            </a:r>
            <a:r>
              <a:rPr lang="fr-FR" sz="2000" dirty="0" err="1" smtClean="0"/>
              <a:t>number</a:t>
            </a:r>
            <a:r>
              <a:rPr lang="fr-FR" sz="2000" dirty="0" smtClean="0"/>
              <a:t> of possible partitions</a:t>
            </a:r>
          </a:p>
          <a:p>
            <a:pPr lvl="1"/>
            <a:r>
              <a:rPr lang="fr-FR" sz="2000" dirty="0" err="1" smtClean="0"/>
              <a:t>Bring</a:t>
            </a:r>
            <a:r>
              <a:rPr lang="fr-FR" sz="2000" dirty="0" smtClean="0"/>
              <a:t> </a:t>
            </a:r>
            <a:r>
              <a:rPr lang="fr-FR" sz="2000" b="1" dirty="0" err="1" smtClean="0"/>
              <a:t>coherence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b="1" dirty="0" err="1" smtClean="0"/>
              <a:t>syntaxic</a:t>
            </a:r>
            <a:r>
              <a:rPr lang="fr-FR" sz="2000" dirty="0" smtClean="0"/>
              <a:t> and </a:t>
            </a:r>
            <a:r>
              <a:rPr lang="fr-FR" sz="2000" b="1" dirty="0" err="1" smtClean="0"/>
              <a:t>semantic</a:t>
            </a:r>
            <a:r>
              <a:rPr lang="fr-FR" sz="2000" dirty="0" smtClean="0"/>
              <a:t> </a:t>
            </a:r>
            <a:r>
              <a:rPr lang="fr-FR" sz="2000" dirty="0" err="1" smtClean="0"/>
              <a:t>characteristics</a:t>
            </a:r>
            <a:r>
              <a:rPr lang="fr-FR" sz="2000" dirty="0" smtClean="0"/>
              <a:t> of the system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976695" y="3206447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1555311" y="3206447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133926" y="3206447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2712542" y="3206447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963293" y="39579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1541908" y="3957991"/>
            <a:ext cx="1003693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699138" y="39579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963293" y="4512398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1541909" y="4512398"/>
            <a:ext cx="1582306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963292" y="5066804"/>
            <a:ext cx="2160922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963293" y="5684939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1541908" y="5622215"/>
            <a:ext cx="1582305" cy="47194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2120524" y="5684939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963292" y="3680272"/>
            <a:ext cx="217432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8" y="5099634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1" y="4558641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1" y="4017648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delete, error, remov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4" y="5711799"/>
            <a:ext cx="291144" cy="3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Connecteur droit avec flèche 75"/>
          <p:cNvCxnSpPr/>
          <p:nvPr/>
        </p:nvCxnSpPr>
        <p:spPr>
          <a:xfrm>
            <a:off x="3683000" y="4558641"/>
            <a:ext cx="4699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/>
              <p:nvPr/>
            </p:nvSpPr>
            <p:spPr>
              <a:xfrm>
                <a:off x="4262967" y="4355091"/>
                <a:ext cx="4900637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 smtClean="0"/>
                  <a:t>Algorithmic </a:t>
                </a:r>
                <a:r>
                  <a:rPr lang="fr-FR" sz="2400" b="1" dirty="0" err="1" smtClean="0"/>
                  <a:t>Complexity</a:t>
                </a:r>
                <a:r>
                  <a:rPr lang="fr-FR" sz="2400" b="1" dirty="0" smtClean="0"/>
                  <a:t> =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𝓞</m:t>
                    </m:r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967" y="4355091"/>
                <a:ext cx="4900637" cy="470000"/>
              </a:xfrm>
              <a:prstGeom prst="rect">
                <a:avLst/>
              </a:prstGeom>
              <a:blipFill rotWithShape="0">
                <a:blip r:embed="rId5"/>
                <a:stretch>
                  <a:fillRect l="-1866" t="-8974" r="-249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7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Difficulties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722523"/>
            <a:ext cx="8648699" cy="451741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A </a:t>
            </a:r>
            <a:r>
              <a:rPr lang="fr-FR" b="1" dirty="0" err="1"/>
              <a:t>d</a:t>
            </a:r>
            <a:r>
              <a:rPr lang="fr-FR" b="1" dirty="0" err="1" smtClean="0"/>
              <a:t>ifferent</a:t>
            </a:r>
            <a:r>
              <a:rPr lang="fr-FR" b="1" dirty="0" smtClean="0"/>
              <a:t> </a:t>
            </a:r>
            <a:r>
              <a:rPr lang="fr-FR" b="1" dirty="0" err="1" smtClean="0"/>
              <a:t>context</a:t>
            </a:r>
            <a:endParaRPr lang="fr-FR" b="1" dirty="0" smtClean="0"/>
          </a:p>
          <a:p>
            <a:pPr lvl="1"/>
            <a:r>
              <a:rPr lang="fr-FR" b="1" dirty="0" err="1" smtClean="0"/>
              <a:t>Traced</a:t>
            </a:r>
            <a:r>
              <a:rPr lang="fr-FR" b="1" dirty="0" smtClean="0"/>
              <a:t> system </a:t>
            </a:r>
            <a:r>
              <a:rPr lang="fr-FR" b="1" dirty="0" err="1" smtClean="0"/>
              <a:t>scale</a:t>
            </a:r>
            <a:r>
              <a:rPr lang="fr-FR" b="1" dirty="0" smtClean="0"/>
              <a:t> &gt;&gt; LP use case </a:t>
            </a:r>
            <a:r>
              <a:rPr lang="fr-FR" b="1" dirty="0" err="1" smtClean="0"/>
              <a:t>scale</a:t>
            </a:r>
            <a:endParaRPr lang="fr-FR" b="1" dirty="0" smtClean="0"/>
          </a:p>
          <a:p>
            <a:pPr lvl="1"/>
            <a:r>
              <a:rPr lang="fr-FR" b="1" dirty="0" smtClean="0"/>
              <a:t>Trace structure</a:t>
            </a:r>
          </a:p>
          <a:p>
            <a:pPr lvl="2"/>
            <a:r>
              <a:rPr lang="fr-FR" dirty="0" smtClean="0"/>
              <a:t>New</a:t>
            </a:r>
            <a:r>
              <a:rPr lang="fr-FR" b="1" dirty="0" smtClean="0"/>
              <a:t> data structures</a:t>
            </a:r>
          </a:p>
          <a:p>
            <a:pPr lvl="2"/>
            <a:r>
              <a:rPr lang="fr-FR" b="1" dirty="0" err="1"/>
              <a:t>A</a:t>
            </a:r>
            <a:r>
              <a:rPr lang="fr-FR" b="1" dirty="0" err="1" smtClean="0"/>
              <a:t>dapt</a:t>
            </a:r>
            <a:r>
              <a:rPr lang="fr-FR" b="1" dirty="0" smtClean="0"/>
              <a:t> </a:t>
            </a:r>
            <a:r>
              <a:rPr lang="fr-FR" dirty="0" smtClean="0"/>
              <a:t>the</a:t>
            </a:r>
            <a:r>
              <a:rPr lang="fr-FR" b="1" dirty="0" smtClean="0"/>
              <a:t> </a:t>
            </a:r>
            <a:r>
              <a:rPr lang="fr-FR" dirty="0" err="1" smtClean="0"/>
              <a:t>aggregation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endParaRPr lang="fr-FR" dirty="0" smtClean="0"/>
          </a:p>
          <a:p>
            <a:pPr lvl="1"/>
            <a:r>
              <a:rPr lang="fr-FR" b="1" dirty="0" err="1" smtClean="0"/>
              <a:t>Metrics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No effective </a:t>
            </a:r>
            <a:r>
              <a:rPr lang="fr-FR" b="1" dirty="0" err="1" smtClean="0"/>
              <a:t>implementation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No </a:t>
            </a:r>
            <a:r>
              <a:rPr lang="fr-FR" b="1" dirty="0" err="1" smtClean="0"/>
              <a:t>visualization</a:t>
            </a:r>
            <a:endParaRPr lang="fr-FR" b="1" dirty="0" smtClean="0"/>
          </a:p>
          <a:p>
            <a:pPr lvl="1"/>
            <a:r>
              <a:rPr lang="fr-FR" dirty="0" err="1" smtClean="0"/>
              <a:t>Represent</a:t>
            </a:r>
            <a:r>
              <a:rPr lang="fr-FR" dirty="0" smtClean="0"/>
              <a:t> a </a:t>
            </a:r>
            <a:r>
              <a:rPr lang="fr-FR" b="1" dirty="0" err="1" smtClean="0"/>
              <a:t>multidimensional</a:t>
            </a:r>
            <a:r>
              <a:rPr lang="fr-FR" dirty="0" smtClean="0"/>
              <a:t> system</a:t>
            </a:r>
          </a:p>
          <a:p>
            <a:pPr lvl="1"/>
            <a:endParaRPr lang="fr-FR" dirty="0" smtClean="0"/>
          </a:p>
          <a:p>
            <a:r>
              <a:rPr lang="fr-FR" b="1" dirty="0" err="1" smtClean="0"/>
              <a:t>Graphical</a:t>
            </a:r>
            <a:r>
              <a:rPr lang="fr-FR" b="1" dirty="0" smtClean="0"/>
              <a:t> </a:t>
            </a:r>
            <a:r>
              <a:rPr lang="fr-FR" b="1" dirty="0" err="1" smtClean="0"/>
              <a:t>object</a:t>
            </a:r>
            <a:r>
              <a:rPr lang="fr-FR" b="1" dirty="0" smtClean="0"/>
              <a:t> budget</a:t>
            </a:r>
          </a:p>
          <a:p>
            <a:pPr lvl="1"/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b="1" dirty="0" err="1" smtClean="0"/>
              <a:t>visual</a:t>
            </a:r>
            <a:r>
              <a:rPr lang="fr-FR" b="1" dirty="0" smtClean="0"/>
              <a:t> </a:t>
            </a:r>
            <a:r>
              <a:rPr lang="fr-FR" b="1" dirty="0" err="1" smtClean="0"/>
              <a:t>aggregation</a:t>
            </a:r>
            <a:endParaRPr lang="fr-FR" b="1" dirty="0" smtClean="0"/>
          </a:p>
          <a:p>
            <a:pPr lvl="1"/>
            <a:endParaRPr lang="fr-FR" b="1" dirty="0"/>
          </a:p>
          <a:p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25</a:t>
            </a:fld>
            <a:endParaRPr lang="fr-FR" dirty="0"/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829714"/>
              </p:ext>
            </p:extLst>
          </p:nvPr>
        </p:nvGraphicFramePr>
        <p:xfrm>
          <a:off x="5915229" y="2569082"/>
          <a:ext cx="2987470" cy="141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92" name="Visio" r:id="rId3" imgW="7391371" imgH="3791093" progId="Visio.Drawing.15">
                  <p:embed/>
                </p:oleObj>
              </mc:Choice>
              <mc:Fallback>
                <p:oleObj name="Visio" r:id="rId3" imgW="7391371" imgH="379109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5229" y="2569082"/>
                        <a:ext cx="2987470" cy="1412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316349"/>
              </p:ext>
            </p:extLst>
          </p:nvPr>
        </p:nvGraphicFramePr>
        <p:xfrm>
          <a:off x="5915229" y="1843674"/>
          <a:ext cx="2786009" cy="51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93" name="Visio" r:id="rId5" imgW="6667573" imgH="1266740" progId="Visio.Drawing.15">
                  <p:embed/>
                </p:oleObj>
              </mc:Choice>
              <mc:Fallback>
                <p:oleObj name="Visio" r:id="rId5" imgW="6667573" imgH="126674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5229" y="1843674"/>
                        <a:ext cx="2786009" cy="518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66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885572"/>
              </p:ext>
            </p:extLst>
          </p:nvPr>
        </p:nvGraphicFramePr>
        <p:xfrm>
          <a:off x="1156469" y="1972209"/>
          <a:ext cx="7191665" cy="4273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0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6469" y="1972209"/>
                        <a:ext cx="7191665" cy="4273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/>
              <a:t>Discretize</a:t>
            </a:r>
            <a:r>
              <a:rPr lang="fr-FR" sz="3200" dirty="0" smtClean="0"/>
              <a:t> and </a:t>
            </a:r>
            <a:r>
              <a:rPr lang="fr-FR" sz="3200" dirty="0" err="1" smtClean="0"/>
              <a:t>fill</a:t>
            </a:r>
            <a:r>
              <a:rPr lang="fr-FR" sz="3200" dirty="0" smtClean="0"/>
              <a:t> the </a:t>
            </a:r>
            <a:r>
              <a:rPr lang="fr-FR" sz="3200" dirty="0" err="1" smtClean="0"/>
              <a:t>microscopic</a:t>
            </a:r>
            <a:r>
              <a:rPr lang="fr-FR" sz="3200" dirty="0" smtClean="0"/>
              <a:t> model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26</a:t>
            </a:fld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1438782" y="5326308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047180" y="5343875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3299654" y="53455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521289" y="53369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833935" y="53369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7146581" y="53265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927616" y="5653914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312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1438782" y="3953933"/>
            <a:ext cx="0" cy="1392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1024614" y="401927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025650" y="442127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1024614" y="4783935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8" name="ZoneTexte 47"/>
          <p:cNvSpPr txBox="1"/>
          <p:nvPr/>
        </p:nvSpPr>
        <p:spPr>
          <a:xfrm rot="16200000">
            <a:off x="536623" y="4348098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752300" y="3420533"/>
            <a:ext cx="0" cy="347133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748594" y="1674458"/>
            <a:ext cx="114073" cy="12888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752580" y="1684867"/>
            <a:ext cx="483883" cy="12784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748593" y="1684631"/>
            <a:ext cx="2218387" cy="930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56469" y="1327790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</a:t>
            </a:r>
            <a:r>
              <a:rPr lang="fr-FR" sz="1400" dirty="0" smtClean="0"/>
              <a:t> calls</a:t>
            </a:r>
            <a:endParaRPr lang="en-US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4608512" y="6462533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RR-8524, </a:t>
            </a:r>
            <a:r>
              <a:rPr lang="fr-FR" b="1" dirty="0" err="1" smtClean="0"/>
              <a:t>Inria</a:t>
            </a:r>
            <a:r>
              <a:rPr lang="fr-FR" b="1" dirty="0" smtClean="0"/>
              <a:t>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718893"/>
              </p:ext>
            </p:extLst>
          </p:nvPr>
        </p:nvGraphicFramePr>
        <p:xfrm>
          <a:off x="856467" y="2068333"/>
          <a:ext cx="7183709" cy="426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467" y="2068333"/>
                        <a:ext cx="7183709" cy="426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Task</a:t>
            </a:r>
            <a:r>
              <a:rPr lang="fr-FR" dirty="0"/>
              <a:t> s</a:t>
            </a:r>
            <a:r>
              <a:rPr lang="fr-FR" dirty="0" smtClean="0"/>
              <a:t>1 – </a:t>
            </a:r>
            <a:r>
              <a:rPr lang="fr-FR" dirty="0" err="1" smtClean="0">
                <a:solidFill>
                  <a:srgbClr val="7030A0"/>
                </a:solidFill>
              </a:rPr>
              <a:t>purple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  <a:r>
              <a:rPr lang="fr-FR" dirty="0" err="1" smtClean="0">
                <a:solidFill>
                  <a:srgbClr val="7030A0"/>
                </a:solidFill>
              </a:rPr>
              <a:t>function</a:t>
            </a:r>
            <a:r>
              <a:rPr lang="fr-FR" dirty="0" smtClean="0">
                <a:solidFill>
                  <a:srgbClr val="7030A0"/>
                </a:solidFill>
              </a:rPr>
              <a:t> J5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27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4478867" y="2384439"/>
            <a:ext cx="149377" cy="1290023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H="1">
            <a:off x="5020733" y="2384439"/>
            <a:ext cx="34147" cy="1290023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5481515" y="2391020"/>
            <a:ext cx="377418" cy="1283442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7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731472"/>
              </p:ext>
            </p:extLst>
          </p:nvPr>
        </p:nvGraphicFramePr>
        <p:xfrm>
          <a:off x="856467" y="2071484"/>
          <a:ext cx="7187968" cy="42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1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467" y="2071484"/>
                        <a:ext cx="7187968" cy="42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Task</a:t>
            </a:r>
            <a:r>
              <a:rPr lang="fr-FR" dirty="0"/>
              <a:t> s1 – </a:t>
            </a:r>
            <a:r>
              <a:rPr lang="fr-FR" dirty="0" err="1" smtClean="0">
                <a:solidFill>
                  <a:schemeClr val="accent2"/>
                </a:solidFill>
              </a:rPr>
              <a:t>red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function</a:t>
            </a:r>
            <a:r>
              <a:rPr lang="fr-FR" dirty="0">
                <a:solidFill>
                  <a:schemeClr val="accent2"/>
                </a:solidFill>
              </a:rPr>
              <a:t> J</a:t>
            </a:r>
            <a:r>
              <a:rPr lang="fr-FR" dirty="0" smtClean="0">
                <a:solidFill>
                  <a:schemeClr val="accent2"/>
                </a:solidFill>
              </a:rPr>
              <a:t>3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28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>
            <a:off x="5589917" y="2384439"/>
            <a:ext cx="158950" cy="154229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473260"/>
              </p:ext>
            </p:extLst>
          </p:nvPr>
        </p:nvGraphicFramePr>
        <p:xfrm>
          <a:off x="865200" y="2092181"/>
          <a:ext cx="7127074" cy="423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4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5200" y="2092181"/>
                        <a:ext cx="7127074" cy="423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Task</a:t>
            </a:r>
            <a:r>
              <a:rPr lang="fr-FR" dirty="0"/>
              <a:t> s1 – </a:t>
            </a:r>
            <a:r>
              <a:rPr lang="fr-FR" dirty="0" err="1" smtClean="0">
                <a:solidFill>
                  <a:schemeClr val="accent1"/>
                </a:solidFill>
              </a:rPr>
              <a:t>blue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function</a:t>
            </a:r>
            <a:r>
              <a:rPr lang="fr-FR" dirty="0" smtClean="0">
                <a:solidFill>
                  <a:schemeClr val="accent1"/>
                </a:solidFill>
              </a:rPr>
              <a:t> J1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29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2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 flipH="1">
            <a:off x="5698067" y="2391020"/>
            <a:ext cx="152400" cy="2130049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5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Picture 12" descr="communication, internet, lan, network, router, wifi, wireless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83" y="2460443"/>
            <a:ext cx="1841687" cy="18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video, youtube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8" y="2998774"/>
            <a:ext cx="1421049" cy="11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sk, drive, hard icon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63" y="2815109"/>
            <a:ext cx="1502504" cy="150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>
            <a:off x="2684133" y="3450563"/>
            <a:ext cx="758537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5881798" y="3450563"/>
            <a:ext cx="758537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85057" y="4279649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TV program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983656" y="4279649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Set-top box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032461" y="428573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Hard drive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6615" y="3801151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Streaming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803248" y="380115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Record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942976"/>
          </a:xfrm>
        </p:spPr>
        <p:txBody>
          <a:bodyPr>
            <a:normAutofit/>
          </a:bodyPr>
          <a:lstStyle/>
          <a:p>
            <a:r>
              <a:rPr lang="fr-FR" b="1" dirty="0" smtClean="0"/>
              <a:t>TS Record use case</a:t>
            </a:r>
            <a:endParaRPr lang="fr-FR" b="1" dirty="0"/>
          </a:p>
        </p:txBody>
      </p:sp>
      <p:pic>
        <p:nvPicPr>
          <p:cNvPr id="19" name="Picture 4" descr="http://www.google.fr/url?source=imglanding&amp;ct=img&amp;q=https://www.whoswho.fr/usr/w/M/H/stmicroelec.jpg&amp;sa=X&amp;ei=0vpHVbT7GsOwUfaJgMgN&amp;ved=0CAkQ8wc&amp;usg=AFQjCNGMbAYGUT63HJMo-2Ggr-KpTuW7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20" y="290868"/>
            <a:ext cx="1097429" cy="10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964213"/>
              </p:ext>
            </p:extLst>
          </p:nvPr>
        </p:nvGraphicFramePr>
        <p:xfrm>
          <a:off x="865200" y="2068334"/>
          <a:ext cx="7140828" cy="424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3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5200" y="2068334"/>
                        <a:ext cx="7140828" cy="4243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Task</a:t>
            </a:r>
            <a:r>
              <a:rPr lang="fr-FR" dirty="0" smtClean="0"/>
              <a:t> s2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30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54170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</a:t>
            </a:r>
            <a:r>
              <a:rPr lang="fr-FR" sz="1400" dirty="0"/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</a:t>
            </a:r>
            <a:r>
              <a:rPr lang="fr-FR" sz="1400" dirty="0" smtClean="0"/>
              <a:t>1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>
            <a:off x="4310530" y="2802807"/>
            <a:ext cx="66737" cy="2023193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4052897" y="2802807"/>
            <a:ext cx="25400" cy="1564374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4746446" y="2809477"/>
            <a:ext cx="101123" cy="1865481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microscopic</a:t>
            </a:r>
            <a:r>
              <a:rPr lang="fr-FR" dirty="0" smtClean="0"/>
              <a:t> model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24625" y="6492875"/>
            <a:ext cx="2444750" cy="365125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31</a:t>
            </a:fld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816826" y="5746729"/>
            <a:ext cx="577556" cy="562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02468" y="4271331"/>
            <a:ext cx="0" cy="2064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793284" y="6317144"/>
            <a:ext cx="6488049" cy="104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00426" y="6317144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t1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529187" y="6336126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t2</a:t>
            </a:r>
            <a:endParaRPr lang="fr-FR" sz="16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631024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t3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913743" y="6310262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t4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093715" y="6327593"/>
            <a:ext cx="361764" cy="302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t5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25457" y="506956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5457" y="5709872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31024" y="6568015"/>
            <a:ext cx="1649369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discrete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2690" y="5134345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438782" y="1918542"/>
            <a:ext cx="6528351" cy="118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992788" y="1505411"/>
            <a:ext cx="2081907" cy="27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Time (</a:t>
            </a:r>
            <a:r>
              <a:rPr lang="fr-FR" sz="1400" dirty="0" err="1" smtClean="0"/>
              <a:t>continuous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1438782" y="1930372"/>
            <a:ext cx="0" cy="12378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44264" y="210926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045300" y="2511273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2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44264" y="2873934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s</a:t>
            </a:r>
            <a:r>
              <a:rPr lang="fr-FR" sz="14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538225" y="244921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Tasks</a:t>
            </a:r>
            <a:endParaRPr lang="fr-FR" sz="16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12928" y="3926729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51484" y="380628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02017" y="3674462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943817" y="3532456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fr-FR" sz="1400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endParaRPr lang="fr-F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 rot="18889622">
            <a:off x="190717" y="362950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Functions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5587" y="3435017"/>
            <a:ext cx="343539" cy="275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J</a:t>
            </a:r>
            <a:r>
              <a:rPr lang="fr-FR" sz="1400" dirty="0">
                <a:solidFill>
                  <a:srgbClr val="7030A0"/>
                </a:solidFill>
              </a:rPr>
              <a:t>5</a:t>
            </a:r>
          </a:p>
        </p:txBody>
      </p:sp>
      <p:cxnSp>
        <p:nvCxnSpPr>
          <p:cNvPr id="75" name="Connecteur droit 74"/>
          <p:cNvCxnSpPr/>
          <p:nvPr/>
        </p:nvCxnSpPr>
        <p:spPr>
          <a:xfrm flipV="1">
            <a:off x="793284" y="3605926"/>
            <a:ext cx="645498" cy="6311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25457" y="436718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s</a:t>
            </a:r>
            <a:r>
              <a:rPr lang="fr-FR" sz="1400" b="1" dirty="0" smtClean="0">
                <a:solidFill>
                  <a:schemeClr val="accent2"/>
                </a:solidFill>
              </a:rPr>
              <a:t>1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331243"/>
              </p:ext>
            </p:extLst>
          </p:nvPr>
        </p:nvGraphicFramePr>
        <p:xfrm>
          <a:off x="879308" y="2068332"/>
          <a:ext cx="7135264" cy="424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9" name="Visio" r:id="rId4" imgW="10144048" imgH="6029305" progId="Visio.Drawing.15">
                  <p:embed/>
                </p:oleObj>
              </mc:Choice>
              <mc:Fallback>
                <p:oleObj name="Visio" r:id="rId4" imgW="10144048" imgH="60293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9308" y="2068332"/>
                        <a:ext cx="7135264" cy="4240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8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67" y="4457826"/>
            <a:ext cx="5308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297581"/>
              </p:ext>
            </p:extLst>
          </p:nvPr>
        </p:nvGraphicFramePr>
        <p:xfrm>
          <a:off x="257175" y="1885950"/>
          <a:ext cx="7085013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3" name="Visio" r:id="rId5" imgW="18707115" imgH="8563138" progId="Visio.Drawing.15">
                  <p:embed/>
                </p:oleObj>
              </mc:Choice>
              <mc:Fallback>
                <p:oleObj name="Visio" r:id="rId5" imgW="18707115" imgH="856313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7175" y="1885950"/>
                        <a:ext cx="7085013" cy="324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96" y="3885352"/>
            <a:ext cx="5308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Visualize</a:t>
            </a:r>
            <a:r>
              <a:rPr lang="fr-FR" dirty="0" smtClean="0"/>
              <a:t> the trace abstraction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28754" y="6390994"/>
            <a:ext cx="2173946" cy="321043"/>
          </a:xfrm>
        </p:spPr>
        <p:txBody>
          <a:bodyPr/>
          <a:lstStyle/>
          <a:p>
            <a:fld id="{87D9652F-9609-4EC6-8E0A-C96E14B58A2A}" type="slidenum">
              <a:rPr lang="fr-FR" smtClean="0"/>
              <a:pPr/>
              <a:t>32</a:t>
            </a:fld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3183946" y="2144038"/>
            <a:ext cx="1354137" cy="323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183946" y="2640751"/>
            <a:ext cx="1524000" cy="1814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334729" y="3886196"/>
            <a:ext cx="161955" cy="133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003096" y="4032379"/>
            <a:ext cx="419305" cy="459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424260" y="4909907"/>
            <a:ext cx="229505" cy="935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3260146" y="3016677"/>
            <a:ext cx="1447800" cy="439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3861014" y="4430914"/>
            <a:ext cx="123032" cy="1374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1101039" y="5342716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Spatial </a:t>
            </a:r>
            <a:r>
              <a:rPr lang="fr-FR" sz="1600" dirty="0" err="1" smtClean="0"/>
              <a:t>aggregation</a:t>
            </a:r>
            <a:endParaRPr lang="fr-FR" sz="1600" dirty="0"/>
          </a:p>
        </p:txBody>
      </p:sp>
      <p:sp>
        <p:nvSpPr>
          <p:cNvPr id="44" name="ZoneTexte 43"/>
          <p:cNvSpPr txBox="1"/>
          <p:nvPr/>
        </p:nvSpPr>
        <p:spPr>
          <a:xfrm>
            <a:off x="3072872" y="5500975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Aggregation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event</a:t>
            </a:r>
            <a:r>
              <a:rPr lang="fr-FR" sz="1600" dirty="0" smtClean="0"/>
              <a:t> types</a:t>
            </a:r>
            <a:endParaRPr lang="fr-FR" sz="1600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V="1">
            <a:off x="2593396" y="4293204"/>
            <a:ext cx="961820" cy="1031217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V="1">
            <a:off x="3747540" y="4938129"/>
            <a:ext cx="336775" cy="595206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257490" y="4696936"/>
            <a:ext cx="25489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333690" y="2822247"/>
            <a:ext cx="25489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1376726" y="2786965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726" y="2786965"/>
                <a:ext cx="38209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1376726" y="4634109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726" y="4634109"/>
                <a:ext cx="382092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necteur droit avec flèche 55"/>
          <p:cNvCxnSpPr/>
          <p:nvPr/>
        </p:nvCxnSpPr>
        <p:spPr>
          <a:xfrm flipV="1">
            <a:off x="4765263" y="5218899"/>
            <a:ext cx="2557926" cy="2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4765263" y="4297957"/>
            <a:ext cx="2557926" cy="2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653766" y="3559886"/>
            <a:ext cx="1" cy="7401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4653765" y="1869007"/>
            <a:ext cx="1" cy="4348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/>
              <p:cNvSpPr txBox="1"/>
              <p:nvPr/>
            </p:nvSpPr>
            <p:spPr>
              <a:xfrm>
                <a:off x="5823564" y="5164003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0" name="ZoneText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64" y="5164003"/>
                <a:ext cx="382092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/>
              <p:cNvSpPr txBox="1"/>
              <p:nvPr/>
            </p:nvSpPr>
            <p:spPr>
              <a:xfrm>
                <a:off x="5823564" y="4246713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1" name="ZoneTexte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64" y="4246713"/>
                <a:ext cx="382092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5827182" y="3138995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182" y="3138995"/>
                <a:ext cx="382092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/>
              <p:cNvSpPr txBox="1"/>
              <p:nvPr/>
            </p:nvSpPr>
            <p:spPr>
              <a:xfrm>
                <a:off x="5853180" y="2351843"/>
                <a:ext cx="382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3" name="ZoneTexte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180" y="2351843"/>
                <a:ext cx="382092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Connecteur droit avec flèche 73"/>
          <p:cNvCxnSpPr/>
          <p:nvPr/>
        </p:nvCxnSpPr>
        <p:spPr>
          <a:xfrm flipV="1">
            <a:off x="4783966" y="2398536"/>
            <a:ext cx="2557926" cy="2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4783966" y="3204019"/>
            <a:ext cx="2557926" cy="2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7578925" y="198855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Bar </a:t>
            </a:r>
            <a:r>
              <a:rPr lang="fr-FR" b="1" dirty="0" err="1" smtClean="0"/>
              <a:t>chart</a:t>
            </a:r>
            <a:endParaRPr lang="fr-FR" b="1" dirty="0"/>
          </a:p>
        </p:txBody>
      </p:sp>
      <p:sp>
        <p:nvSpPr>
          <p:cNvPr id="77" name="ZoneTexte 76"/>
          <p:cNvSpPr txBox="1"/>
          <p:nvPr/>
        </p:nvSpPr>
        <p:spPr>
          <a:xfrm>
            <a:off x="7590947" y="2558960"/>
            <a:ext cx="112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Colored</a:t>
            </a:r>
            <a:endParaRPr lang="fr-FR" b="1" dirty="0" smtClean="0"/>
          </a:p>
          <a:p>
            <a:r>
              <a:rPr lang="fr-FR" b="1" dirty="0" smtClean="0"/>
              <a:t>partition</a:t>
            </a:r>
            <a:endParaRPr lang="fr-FR" b="1" dirty="0"/>
          </a:p>
        </p:txBody>
      </p:sp>
      <p:sp>
        <p:nvSpPr>
          <p:cNvPr id="78" name="ZoneTexte 77"/>
          <p:cNvSpPr txBox="1"/>
          <p:nvPr/>
        </p:nvSpPr>
        <p:spPr>
          <a:xfrm>
            <a:off x="7602970" y="3475834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Stacked</a:t>
            </a:r>
            <a:r>
              <a:rPr lang="fr-FR" b="1" dirty="0" smtClean="0"/>
              <a:t> bar</a:t>
            </a:r>
          </a:p>
          <a:p>
            <a:r>
              <a:rPr lang="fr-FR" b="1" dirty="0" err="1" smtClean="0"/>
              <a:t>chart</a:t>
            </a:r>
            <a:endParaRPr lang="fr-FR" b="1" dirty="0"/>
          </a:p>
        </p:txBody>
      </p:sp>
      <p:sp>
        <p:nvSpPr>
          <p:cNvPr id="79" name="ZoneTexte 78"/>
          <p:cNvSpPr txBox="1"/>
          <p:nvPr/>
        </p:nvSpPr>
        <p:spPr>
          <a:xfrm>
            <a:off x="7602970" y="470427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Mode</a:t>
            </a:r>
            <a:endParaRPr lang="fr-FR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4608512" y="6462533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RR-8524, </a:t>
            </a:r>
            <a:r>
              <a:rPr lang="fr-FR" b="1" dirty="0" err="1" smtClean="0"/>
              <a:t>Inria</a:t>
            </a:r>
            <a:r>
              <a:rPr lang="fr-FR" b="1" dirty="0" smtClean="0"/>
              <a:t>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39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 smtClean="0"/>
              <a:t>Stacked</a:t>
            </a:r>
            <a:r>
              <a:rPr lang="fr-FR" sz="3600" dirty="0" smtClean="0"/>
              <a:t> bar </a:t>
            </a:r>
            <a:r>
              <a:rPr lang="fr-FR" sz="3600" dirty="0" err="1" smtClean="0"/>
              <a:t>chart</a:t>
            </a:r>
            <a:r>
              <a:rPr lang="fr-FR" sz="3600" dirty="0" smtClean="0"/>
              <a:t> </a:t>
            </a:r>
            <a:r>
              <a:rPr lang="fr-FR" sz="3600" dirty="0" err="1" smtClean="0"/>
              <a:t>visual</a:t>
            </a:r>
            <a:r>
              <a:rPr lang="fr-FR" sz="3600" dirty="0" smtClean="0"/>
              <a:t> </a:t>
            </a:r>
            <a:r>
              <a:rPr lang="fr-FR" sz="3600" dirty="0" err="1" smtClean="0"/>
              <a:t>aggregation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33</a:t>
            </a:fld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75439"/>
              </p:ext>
            </p:extLst>
          </p:nvPr>
        </p:nvGraphicFramePr>
        <p:xfrm>
          <a:off x="351996" y="3083644"/>
          <a:ext cx="8515350" cy="215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1" name="Visio" r:id="rId4" imgW="22072320" imgH="5581440" progId="Visio.Drawing.15">
                  <p:embed/>
                </p:oleObj>
              </mc:Choice>
              <mc:Fallback>
                <p:oleObj name="Visio" r:id="rId4" imgW="22072320" imgH="558144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996" y="3083644"/>
                        <a:ext cx="8515350" cy="215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>
            <a:off x="353583" y="5845895"/>
            <a:ext cx="8509860" cy="8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144009" y="59870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Decrease</a:t>
            </a:r>
            <a:r>
              <a:rPr lang="fr-FR" b="1" dirty="0" smtClean="0"/>
              <a:t> </a:t>
            </a:r>
            <a:r>
              <a:rPr lang="fr-FR" b="1" dirty="0" err="1" smtClean="0"/>
              <a:t>available</a:t>
            </a:r>
            <a:r>
              <a:rPr lang="fr-FR" b="1" dirty="0" smtClean="0"/>
              <a:t> </a:t>
            </a:r>
            <a:r>
              <a:rPr lang="fr-FR" b="1" dirty="0" err="1" smtClean="0"/>
              <a:t>height</a:t>
            </a:r>
            <a:endParaRPr lang="fr-FR" b="1" dirty="0"/>
          </a:p>
        </p:txBody>
      </p:sp>
      <p:cxnSp>
        <p:nvCxnSpPr>
          <p:cNvPr id="13" name="Connecteur droit avec flèche 12"/>
          <p:cNvCxnSpPr>
            <a:stCxn id="14" idx="2"/>
          </p:cNvCxnSpPr>
          <p:nvPr/>
        </p:nvCxnSpPr>
        <p:spPr>
          <a:xfrm>
            <a:off x="3817568" y="2529435"/>
            <a:ext cx="457201" cy="18240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637597" y="1913882"/>
            <a:ext cx="23599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/>
                </a:solidFill>
              </a:rPr>
              <a:t>b</a:t>
            </a:r>
            <a:r>
              <a:rPr lang="fr-FR" b="1" dirty="0" err="1" smtClean="0">
                <a:solidFill>
                  <a:schemeClr val="accent1"/>
                </a:solidFill>
              </a:rPr>
              <a:t>lue</a:t>
            </a:r>
            <a:r>
              <a:rPr lang="fr-FR" b="1" dirty="0" smtClean="0"/>
              <a:t> </a:t>
            </a:r>
            <a:r>
              <a:rPr lang="fr-FR" b="1" dirty="0" err="1" smtClean="0"/>
              <a:t>event</a:t>
            </a:r>
            <a:r>
              <a:rPr lang="fr-FR" b="1" dirty="0" smtClean="0"/>
              <a:t> type</a:t>
            </a:r>
          </a:p>
          <a:p>
            <a:pPr algn="ctr"/>
            <a:r>
              <a:rPr lang="fr-FR" sz="1600" i="1" dirty="0" err="1"/>
              <a:t>h</a:t>
            </a:r>
            <a:r>
              <a:rPr lang="fr-FR" sz="1600" i="1" dirty="0" err="1" smtClean="0"/>
              <a:t>eight</a:t>
            </a:r>
            <a:r>
              <a:rPr lang="fr-FR" sz="1600" i="1" dirty="0" smtClean="0"/>
              <a:t> &lt; minimal </a:t>
            </a:r>
            <a:r>
              <a:rPr lang="fr-FR" sz="1600" i="1" dirty="0" err="1" smtClean="0"/>
              <a:t>height</a:t>
            </a:r>
            <a:endParaRPr lang="fr-FR" sz="1600" i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431372" y="3583791"/>
            <a:ext cx="58747" cy="1225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771302" y="2646116"/>
            <a:ext cx="33201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/>
                </a:solidFill>
              </a:rPr>
              <a:t>b</a:t>
            </a:r>
            <a:r>
              <a:rPr lang="fr-FR" b="1" dirty="0" err="1" smtClean="0">
                <a:solidFill>
                  <a:schemeClr val="accent1"/>
                </a:solidFill>
              </a:rPr>
              <a:t>lue</a:t>
            </a:r>
            <a:r>
              <a:rPr lang="fr-FR" b="1" dirty="0" smtClean="0"/>
              <a:t> + </a:t>
            </a:r>
            <a:r>
              <a:rPr lang="fr-FR" b="1" dirty="0" smtClean="0">
                <a:solidFill>
                  <a:srgbClr val="FFC000"/>
                </a:solidFill>
              </a:rPr>
              <a:t>orange</a:t>
            </a:r>
            <a:r>
              <a:rPr lang="fr-FR" b="1" dirty="0" smtClean="0"/>
              <a:t> </a:t>
            </a:r>
            <a:r>
              <a:rPr lang="fr-FR" b="1" dirty="0" err="1" smtClean="0"/>
              <a:t>event</a:t>
            </a:r>
            <a:r>
              <a:rPr lang="fr-FR" b="1" dirty="0" smtClean="0"/>
              <a:t> type</a:t>
            </a:r>
          </a:p>
          <a:p>
            <a:pPr algn="ctr"/>
            <a:r>
              <a:rPr lang="fr-FR" sz="1600" i="1" dirty="0" err="1"/>
              <a:t>i</a:t>
            </a:r>
            <a:r>
              <a:rPr lang="fr-FR" sz="1600" i="1" dirty="0" err="1" smtClean="0"/>
              <a:t>ndividual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height</a:t>
            </a:r>
            <a:r>
              <a:rPr lang="fr-FR" sz="1600" i="1" dirty="0" smtClean="0"/>
              <a:t> </a:t>
            </a:r>
            <a:r>
              <a:rPr lang="fr-FR" sz="1600" i="1" dirty="0"/>
              <a:t>&lt; minimal </a:t>
            </a:r>
            <a:r>
              <a:rPr lang="fr-FR" sz="1600" i="1" dirty="0" err="1"/>
              <a:t>height</a:t>
            </a:r>
            <a:endParaRPr lang="fr-FR" sz="1600" i="1" dirty="0"/>
          </a:p>
          <a:p>
            <a:pPr algn="ctr"/>
            <a:r>
              <a:rPr lang="fr-FR" sz="1600" i="1" dirty="0" smtClean="0"/>
              <a:t>total </a:t>
            </a:r>
            <a:r>
              <a:rPr lang="fr-FR" sz="1600" i="1" dirty="0" err="1" smtClean="0"/>
              <a:t>height</a:t>
            </a:r>
            <a:r>
              <a:rPr lang="fr-FR" sz="1600" i="1" dirty="0" smtClean="0"/>
              <a:t> &gt; minimal </a:t>
            </a:r>
            <a:r>
              <a:rPr lang="fr-FR" sz="1600" i="1" dirty="0" err="1" smtClean="0"/>
              <a:t>height</a:t>
            </a:r>
            <a:endParaRPr lang="fr-FR" sz="16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121705" y="1779340"/>
            <a:ext cx="28388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/>
                </a:solidFill>
              </a:rPr>
              <a:t>b</a:t>
            </a:r>
            <a:r>
              <a:rPr lang="fr-FR" b="1" dirty="0" err="1" smtClean="0">
                <a:solidFill>
                  <a:schemeClr val="accent1"/>
                </a:solidFill>
              </a:rPr>
              <a:t>lue</a:t>
            </a:r>
            <a:r>
              <a:rPr lang="fr-FR" b="1" dirty="0" smtClean="0"/>
              <a:t> + </a:t>
            </a:r>
            <a:r>
              <a:rPr lang="fr-FR" b="1" dirty="0" smtClean="0">
                <a:solidFill>
                  <a:srgbClr val="FFC000"/>
                </a:solidFill>
              </a:rPr>
              <a:t>orange</a:t>
            </a:r>
            <a:r>
              <a:rPr lang="fr-FR" b="1" dirty="0" smtClean="0"/>
              <a:t> </a:t>
            </a:r>
            <a:r>
              <a:rPr lang="fr-FR" b="1" dirty="0" err="1" smtClean="0"/>
              <a:t>event</a:t>
            </a:r>
            <a:r>
              <a:rPr lang="fr-FR" b="1" dirty="0" smtClean="0"/>
              <a:t> type</a:t>
            </a:r>
          </a:p>
          <a:p>
            <a:pPr algn="ctr"/>
            <a:r>
              <a:rPr lang="fr-FR" sz="1600" i="1" dirty="0"/>
              <a:t>t</a:t>
            </a:r>
            <a:r>
              <a:rPr lang="fr-FR" sz="1600" i="1" dirty="0" smtClean="0"/>
              <a:t>otal </a:t>
            </a:r>
            <a:r>
              <a:rPr lang="fr-FR" sz="1600" i="1" dirty="0" err="1" smtClean="0"/>
              <a:t>height</a:t>
            </a:r>
            <a:r>
              <a:rPr lang="fr-FR" sz="1600" i="1" dirty="0" smtClean="0"/>
              <a:t> &lt; minimal </a:t>
            </a:r>
            <a:r>
              <a:rPr lang="fr-FR" sz="1600" i="1" dirty="0" err="1" smtClean="0"/>
              <a:t>height</a:t>
            </a:r>
            <a:endParaRPr lang="fr-FR" sz="1600" i="1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8295506" y="2425671"/>
            <a:ext cx="309722" cy="25405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2075032" y="5052264"/>
            <a:ext cx="0" cy="18280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747228" y="2114795"/>
            <a:ext cx="337428" cy="29374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22490" y="176783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</a:t>
            </a:r>
            <a:r>
              <a:rPr lang="fr-FR" b="1" dirty="0" smtClean="0"/>
              <a:t>inimal </a:t>
            </a:r>
            <a:r>
              <a:rPr lang="fr-FR" b="1" dirty="0" err="1" smtClean="0"/>
              <a:t>height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608512" y="6462533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RR-8524, </a:t>
            </a:r>
            <a:r>
              <a:rPr lang="fr-FR" b="1" dirty="0" err="1" smtClean="0"/>
              <a:t>Inria</a:t>
            </a:r>
            <a:r>
              <a:rPr lang="fr-FR" b="1" dirty="0" smtClean="0"/>
              <a:t>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7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TS Record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Demonstration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5"/>
          <p:cNvSpPr txBox="1">
            <a:spLocks/>
          </p:cNvSpPr>
          <p:nvPr/>
        </p:nvSpPr>
        <p:spPr>
          <a:xfrm>
            <a:off x="1706142" y="1726013"/>
            <a:ext cx="7551682" cy="2599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r-FR" sz="3200" b="1" dirty="0" err="1" smtClean="0"/>
              <a:t>Overview</a:t>
            </a:r>
            <a:r>
              <a:rPr lang="fr-FR" sz="3200" b="1" dirty="0" smtClean="0"/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200" b="1" dirty="0" smtClean="0"/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fr-FR" sz="2800" b="1" dirty="0" smtClean="0"/>
              <a:t>     		</a:t>
            </a:r>
            <a:r>
              <a:rPr lang="fr-FR" sz="2400" dirty="0" err="1" smtClean="0"/>
              <a:t>Data+visual</a:t>
            </a:r>
            <a:r>
              <a:rPr lang="fr-FR" sz="2400" dirty="0" smtClean="0"/>
              <a:t> </a:t>
            </a:r>
            <a:r>
              <a:rPr lang="fr-FR" sz="2400" dirty="0" err="1" smtClean="0"/>
              <a:t>aggregations</a:t>
            </a:r>
            <a:endParaRPr lang="fr-FR" sz="2400" dirty="0" smtClean="0"/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fr-FR" sz="2800" b="1" dirty="0" smtClean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fr-FR" sz="2800" b="1" dirty="0" smtClean="0"/>
              <a:t>     		</a:t>
            </a:r>
            <a:r>
              <a:rPr lang="fr-FR" sz="2400" dirty="0" err="1" smtClean="0"/>
              <a:t>Aggregation</a:t>
            </a:r>
            <a:r>
              <a:rPr lang="fr-FR" sz="2400" dirty="0" smtClean="0"/>
              <a:t> </a:t>
            </a:r>
            <a:r>
              <a:rPr lang="fr-FR" sz="2400" dirty="0" err="1" smtClean="0"/>
              <a:t>semantics</a:t>
            </a:r>
            <a:endParaRPr lang="fr-FR" sz="2400" dirty="0" smtClean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/>
              <a:t>Compliance</a:t>
            </a:r>
            <a:r>
              <a:rPr lang="fr-FR" sz="3200" dirty="0" smtClean="0"/>
              <a:t> </a:t>
            </a:r>
            <a:r>
              <a:rPr lang="fr-FR" sz="3200" dirty="0" err="1" smtClean="0"/>
              <a:t>with</a:t>
            </a:r>
            <a:r>
              <a:rPr lang="fr-FR" sz="3200" dirty="0" smtClean="0"/>
              <a:t> the top down </a:t>
            </a:r>
            <a:r>
              <a:rPr lang="fr-FR" sz="3200" dirty="0" err="1" smtClean="0"/>
              <a:t>approach</a:t>
            </a:r>
            <a:endParaRPr lang="fr-FR" sz="32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807355" y="3809168"/>
            <a:ext cx="7163790" cy="49248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sz="2800" b="1" dirty="0" smtClean="0"/>
              <a:t>Interaction</a:t>
            </a:r>
            <a:endParaRPr lang="fr-FR" sz="2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35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538960" y="1604076"/>
            <a:ext cx="1556268" cy="5025323"/>
            <a:chOff x="587825" y="2367563"/>
            <a:chExt cx="2223769" cy="7082959"/>
          </a:xfrm>
        </p:grpSpPr>
        <p:pic>
          <p:nvPicPr>
            <p:cNvPr id="8" name="Picture 6" descr="eye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552" y="2367563"/>
              <a:ext cx="1219200" cy="121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n, zoo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475" y="5298310"/>
              <a:ext cx="1045037" cy="1045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ilter icon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394" y="6455749"/>
              <a:ext cx="1219200" cy="1009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list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394" y="7260384"/>
              <a:ext cx="1219200" cy="121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lèche droite 11"/>
            <p:cNvSpPr/>
            <p:nvPr/>
          </p:nvSpPr>
          <p:spPr>
            <a:xfrm rot="5400000">
              <a:off x="-2616801" y="5788696"/>
              <a:ext cx="6866452" cy="4572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6" descr="Résultat de recherche d'images pour &quot;screen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63" y="2465612"/>
            <a:ext cx="352867" cy="3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google.fr/url?source=imglanding&amp;ct=img&amp;q=http://simpleicon.com/wp-content/uploads/user1.png&amp;sa=X&amp;ei=OhNvVeuHJcSeywOpyoPQBA&amp;ved=0CAkQ8wc&amp;usg=AFQjCNEi-YxeFZ4BUGiGj5B5XmDy6w9rt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24" y="2875688"/>
            <a:ext cx="470947" cy="4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>
            <a:off x="3872362" y="3129578"/>
            <a:ext cx="5360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872362" y="2693689"/>
            <a:ext cx="5360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5"/>
          <p:cNvSpPr txBox="1">
            <a:spLocks/>
          </p:cNvSpPr>
          <p:nvPr/>
        </p:nvSpPr>
        <p:spPr>
          <a:xfrm>
            <a:off x="1807355" y="5335235"/>
            <a:ext cx="7163790" cy="49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r-FR" sz="2800" b="1" dirty="0" err="1" smtClean="0"/>
              <a:t>Statistics</a:t>
            </a:r>
            <a:r>
              <a:rPr lang="fr-FR" sz="2800" b="1" dirty="0" smtClean="0"/>
              <a:t>, </a:t>
            </a:r>
            <a:r>
              <a:rPr lang="fr-FR" sz="2800" b="1" dirty="0" err="1"/>
              <a:t>s</a:t>
            </a:r>
            <a:r>
              <a:rPr lang="fr-FR" sz="2800" b="1" dirty="0" err="1" smtClean="0"/>
              <a:t>pace</a:t>
            </a:r>
            <a:r>
              <a:rPr lang="fr-FR" sz="2800" b="1" dirty="0" smtClean="0"/>
              <a:t> time </a:t>
            </a:r>
            <a:r>
              <a:rPr lang="fr-FR" sz="2800" b="1" dirty="0" err="1" smtClean="0"/>
              <a:t>diagram</a:t>
            </a:r>
            <a:r>
              <a:rPr lang="fr-FR" sz="2800" b="1" dirty="0" smtClean="0"/>
              <a:t> </a:t>
            </a:r>
          </a:p>
        </p:txBody>
      </p:sp>
      <p:sp>
        <p:nvSpPr>
          <p:cNvPr id="22" name="Espace réservé du contenu 5"/>
          <p:cNvSpPr txBox="1">
            <a:spLocks/>
          </p:cNvSpPr>
          <p:nvPr/>
        </p:nvSpPr>
        <p:spPr>
          <a:xfrm>
            <a:off x="1807355" y="4572370"/>
            <a:ext cx="7163790" cy="49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r-FR" sz="2800" b="1" dirty="0" err="1" smtClean="0"/>
              <a:t>Dialog</a:t>
            </a:r>
            <a:r>
              <a:rPr lang="fr-FR" sz="2800" b="1" dirty="0" smtClean="0"/>
              <a:t> boxes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869963" y="1508238"/>
            <a:ext cx="7797800" cy="1991696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space réservé du contenu 5"/>
          <p:cNvSpPr txBox="1">
            <a:spLocks/>
          </p:cNvSpPr>
          <p:nvPr/>
        </p:nvSpPr>
        <p:spPr>
          <a:xfrm>
            <a:off x="1807355" y="6045497"/>
            <a:ext cx="7163790" cy="492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r-FR" sz="2800" b="1" dirty="0" err="1" smtClean="0"/>
              <a:t>Localization</a:t>
            </a:r>
            <a:r>
              <a:rPr lang="fr-FR" sz="2800" b="1" dirty="0" smtClean="0"/>
              <a:t> and indentification of the </a:t>
            </a:r>
            <a:r>
              <a:rPr lang="fr-FR" sz="2800" b="1" dirty="0" err="1" smtClean="0"/>
              <a:t>problem</a:t>
            </a:r>
            <a:endParaRPr lang="fr-FR" sz="2800" b="1" dirty="0" smtClean="0"/>
          </a:p>
        </p:txBody>
      </p:sp>
      <p:pic>
        <p:nvPicPr>
          <p:cNvPr id="156674" name="Picture 2" descr="http://uxrepo.com/static/icon-sets/iconic/png32/512/000000/target-512-000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91" y="5968652"/>
            <a:ext cx="772167" cy="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/>
              <a:t>Analysis</a:t>
            </a:r>
            <a:r>
              <a:rPr lang="fr-FR" sz="3200" dirty="0" smtClean="0"/>
              <a:t> of </a:t>
            </a:r>
            <a:r>
              <a:rPr lang="fr-FR" sz="3200" dirty="0" err="1" smtClean="0"/>
              <a:t>parallel</a:t>
            </a:r>
            <a:r>
              <a:rPr lang="fr-FR" sz="3200" dirty="0" smtClean="0"/>
              <a:t> applications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790700"/>
            <a:ext cx="8648700" cy="1392090"/>
          </a:xfrm>
        </p:spPr>
        <p:txBody>
          <a:bodyPr>
            <a:normAutofit/>
          </a:bodyPr>
          <a:lstStyle/>
          <a:p>
            <a:r>
              <a:rPr lang="fr-FR" b="1" dirty="0" err="1" smtClean="0"/>
              <a:t>Lower</a:t>
            </a:r>
            <a:r>
              <a:rPr lang="fr-FR" b="1" dirty="0" smtClean="0"/>
              <a:t> </a:t>
            </a:r>
            <a:r>
              <a:rPr lang="fr-FR" b="1" dirty="0" err="1" smtClean="0"/>
              <a:t>Upper</a:t>
            </a:r>
            <a:r>
              <a:rPr lang="fr-FR" b="1" dirty="0" smtClean="0"/>
              <a:t> Gauss </a:t>
            </a:r>
            <a:r>
              <a:rPr lang="fr-FR" b="1" dirty="0" err="1" smtClean="0"/>
              <a:t>Siedel</a:t>
            </a:r>
            <a:r>
              <a:rPr lang="fr-FR" b="1" dirty="0" smtClean="0"/>
              <a:t> </a:t>
            </a:r>
            <a:r>
              <a:rPr lang="fr-FR" dirty="0" smtClean="0"/>
              <a:t>Computation</a:t>
            </a:r>
          </a:p>
          <a:p>
            <a:pPr lvl="1"/>
            <a:r>
              <a:rPr lang="fr-FR" dirty="0" err="1" smtClean="0"/>
              <a:t>Nonlinear</a:t>
            </a:r>
            <a:r>
              <a:rPr lang="fr-FR" dirty="0"/>
              <a:t> partial</a:t>
            </a:r>
            <a:r>
              <a:rPr lang="fr-FR" dirty="0" smtClean="0"/>
              <a:t> </a:t>
            </a:r>
            <a:r>
              <a:rPr lang="fr-FR" dirty="0" err="1" smtClean="0"/>
              <a:t>differential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r>
              <a:rPr lang="fr-FR" dirty="0" smtClean="0"/>
              <a:t> </a:t>
            </a:r>
            <a:r>
              <a:rPr lang="fr-FR" dirty="0" err="1" smtClean="0"/>
              <a:t>solver</a:t>
            </a:r>
            <a:endParaRPr lang="fr-FR" dirty="0" smtClean="0"/>
          </a:p>
          <a:p>
            <a:pPr lvl="1"/>
            <a:r>
              <a:rPr lang="fr-FR" dirty="0" smtClean="0"/>
              <a:t>Alternance </a:t>
            </a:r>
            <a:r>
              <a:rPr lang="fr-FR" dirty="0" err="1" smtClean="0"/>
              <a:t>between</a:t>
            </a:r>
            <a:r>
              <a:rPr lang="fr-FR" dirty="0" smtClean="0"/>
              <a:t> computation and communications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5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14" y="3956165"/>
            <a:ext cx="722068" cy="7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2972770" y="4013814"/>
            <a:ext cx="3200962" cy="59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Grid’5000 </a:t>
            </a:r>
            <a:r>
              <a:rPr lang="fr-FR" dirty="0" smtClean="0"/>
              <a:t>(Nancy)</a:t>
            </a:r>
            <a:endParaRPr lang="fr-FR" dirty="0"/>
          </a:p>
        </p:txBody>
      </p:sp>
      <p:pic>
        <p:nvPicPr>
          <p:cNvPr id="7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741381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811" y="4952034"/>
            <a:ext cx="8648700" cy="59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/>
              <a:t>3 clusters</a:t>
            </a:r>
            <a:endParaRPr lang="fr-FR" sz="2400" dirty="0"/>
          </a:p>
        </p:txBody>
      </p:sp>
      <p:pic>
        <p:nvPicPr>
          <p:cNvPr id="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70" y="4829348"/>
            <a:ext cx="703107" cy="6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2" y="4899129"/>
            <a:ext cx="589183" cy="5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3675877" y="4967482"/>
            <a:ext cx="8648700" cy="59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/>
              <a:t>26/4/67 </a:t>
            </a:r>
            <a:r>
              <a:rPr lang="fr-FR" sz="2400" b="1" dirty="0" err="1" smtClean="0"/>
              <a:t>nodes</a:t>
            </a:r>
            <a:endParaRPr lang="fr-FR" sz="24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650324" y="4960888"/>
            <a:ext cx="2252376" cy="59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/>
              <a:t>700 </a:t>
            </a:r>
            <a:r>
              <a:rPr lang="fr-FR" sz="2400" b="1" dirty="0" err="1" smtClean="0"/>
              <a:t>processes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295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37</a:t>
            </a:fld>
            <a:endParaRPr lang="fr-FR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1114425" y="5372891"/>
            <a:ext cx="7610475" cy="2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001713" y="549654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8215342" y="54965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4594561" y="56764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930728" y="2409825"/>
            <a:ext cx="2722" cy="27868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608204" y="501203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324550" y="222515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700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 rot="16200000">
            <a:off x="-93107" y="372565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Activity</a:t>
            </a:r>
            <a:r>
              <a:rPr lang="fr-FR" dirty="0" smtClean="0"/>
              <a:t> Ratio</a:t>
            </a:r>
            <a:endParaRPr lang="fr-FR" dirty="0"/>
          </a:p>
        </p:txBody>
      </p:sp>
      <p:pic>
        <p:nvPicPr>
          <p:cNvPr id="53" name="Picture 4" descr="Capture d'écran de 2015-05-30 18:51:0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6499" r="28438" b="15723"/>
          <a:stretch/>
        </p:blipFill>
        <p:spPr bwMode="auto">
          <a:xfrm>
            <a:off x="1001713" y="2340516"/>
            <a:ext cx="7723187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eur droit avec flèche 53"/>
          <p:cNvCxnSpPr/>
          <p:nvPr/>
        </p:nvCxnSpPr>
        <p:spPr>
          <a:xfrm flipH="1" flipV="1">
            <a:off x="2087266" y="4886326"/>
            <a:ext cx="90784" cy="1057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2371725" y="1861658"/>
            <a:ext cx="559683" cy="23769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6562726" y="4886326"/>
            <a:ext cx="685799" cy="790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671407" y="5943575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1243125" y="149232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6790959" y="568286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65" name="Connecteur droit avec flèche 64"/>
          <p:cNvCxnSpPr/>
          <p:nvPr/>
        </p:nvCxnSpPr>
        <p:spPr>
          <a:xfrm flipH="1">
            <a:off x="5648325" y="2222587"/>
            <a:ext cx="541412" cy="369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6189737" y="2002115"/>
            <a:ext cx="114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MPI_Wait</a:t>
            </a:r>
            <a:endParaRPr lang="fr-FR" i="1" dirty="0"/>
          </a:p>
        </p:txBody>
      </p:sp>
      <p:cxnSp>
        <p:nvCxnSpPr>
          <p:cNvPr id="69" name="Connecteur droit avec flèche 68"/>
          <p:cNvCxnSpPr/>
          <p:nvPr/>
        </p:nvCxnSpPr>
        <p:spPr>
          <a:xfrm flipH="1">
            <a:off x="7211678" y="2326971"/>
            <a:ext cx="541412" cy="369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7753090" y="210649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MPI_Send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872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 smtClean="0"/>
              <a:t>Particularities</a:t>
            </a:r>
            <a:r>
              <a:rPr lang="fr-FR" sz="3600" dirty="0" smtClean="0"/>
              <a:t> of </a:t>
            </a:r>
            <a:r>
              <a:rPr lang="fr-FR" sz="3600" dirty="0" err="1" smtClean="0"/>
              <a:t>parallel</a:t>
            </a:r>
            <a:r>
              <a:rPr lang="fr-FR" sz="3600" dirty="0" smtClean="0"/>
              <a:t> applications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38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350179" y="4545168"/>
            <a:ext cx="8299835" cy="1810611"/>
            <a:chOff x="350179" y="4243082"/>
            <a:chExt cx="8499416" cy="2112697"/>
          </a:xfrm>
        </p:grpSpPr>
        <p:cxnSp>
          <p:nvCxnSpPr>
            <p:cNvPr id="26" name="Connecteur droit avec flèche 25"/>
            <p:cNvCxnSpPr/>
            <p:nvPr/>
          </p:nvCxnSpPr>
          <p:spPr>
            <a:xfrm>
              <a:off x="1865501" y="6355779"/>
              <a:ext cx="69840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865501" y="4243082"/>
              <a:ext cx="0" cy="21096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350181" y="424308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Process</a:t>
              </a:r>
              <a:r>
                <a:rPr lang="fr-FR" dirty="0" smtClean="0"/>
                <a:t> 1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50180" y="4985971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Process</a:t>
              </a:r>
              <a:r>
                <a:rPr lang="fr-FR" dirty="0" smtClean="0"/>
                <a:t> 2</a:t>
              </a:r>
              <a:endParaRPr lang="fr-FR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50179" y="5696469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Process</a:t>
              </a:r>
              <a:r>
                <a:rPr lang="fr-FR" dirty="0" smtClean="0"/>
                <a:t> 3</a:t>
              </a:r>
              <a:endParaRPr lang="fr-FR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44076" y="2001834"/>
            <a:ext cx="8305938" cy="1806118"/>
            <a:chOff x="344075" y="1622275"/>
            <a:chExt cx="8533222" cy="2112697"/>
          </a:xfrm>
        </p:grpSpPr>
        <p:graphicFrame>
          <p:nvGraphicFramePr>
            <p:cNvPr id="23" name="Obje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592819"/>
                </p:ext>
              </p:extLst>
            </p:nvPr>
          </p:nvGraphicFramePr>
          <p:xfrm>
            <a:off x="1974830" y="1654667"/>
            <a:ext cx="6902467" cy="1790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08" name="Visio" r:id="rId3" imgW="33708891" imgH="8743950" progId="Visio.Drawing.15">
                    <p:embed/>
                  </p:oleObj>
                </mc:Choice>
                <mc:Fallback>
                  <p:oleObj name="Visio" r:id="rId3" imgW="33708891" imgH="8743950" progId="Visio.Drawing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74830" y="1654667"/>
                          <a:ext cx="6902467" cy="17903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Connecteur droit avec flèche 27"/>
            <p:cNvCxnSpPr/>
            <p:nvPr/>
          </p:nvCxnSpPr>
          <p:spPr>
            <a:xfrm>
              <a:off x="1865501" y="3734972"/>
              <a:ext cx="69840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865501" y="1622275"/>
              <a:ext cx="0" cy="21096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50181" y="1622275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Task</a:t>
              </a:r>
              <a:r>
                <a:rPr lang="fr-FR" dirty="0" smtClean="0"/>
                <a:t> 1</a:t>
              </a:r>
              <a:endParaRPr lang="fr-FR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44076" y="2365164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Task</a:t>
              </a:r>
              <a:r>
                <a:rPr lang="fr-FR" dirty="0" smtClean="0"/>
                <a:t> 2</a:t>
              </a:r>
              <a:endParaRPr lang="fr-FR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44075" y="3091781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Task</a:t>
              </a:r>
              <a:r>
                <a:rPr lang="fr-FR" dirty="0" smtClean="0"/>
                <a:t> 3</a:t>
              </a:r>
              <a:endParaRPr lang="fr-FR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959891" y="1365577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Sequencial</a:t>
            </a:r>
            <a:endParaRPr lang="fr-FR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130611" y="405585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Parallel</a:t>
            </a:r>
            <a:endParaRPr lang="fr-FR" b="1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489959"/>
              </p:ext>
            </p:extLst>
          </p:nvPr>
        </p:nvGraphicFramePr>
        <p:xfrm>
          <a:off x="1948909" y="4628679"/>
          <a:ext cx="6691654" cy="152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09" name="Visio" r:id="rId5" imgW="32766059" imgH="8743950" progId="Visio.Drawing.15">
                  <p:embed/>
                </p:oleObj>
              </mc:Choice>
              <mc:Fallback>
                <p:oleObj name="Visio" r:id="rId5" imgW="32766059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8909" y="4628679"/>
                        <a:ext cx="6691654" cy="1525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7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Hierarchical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39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577459" y="541782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137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62" name="ZoneTexte 161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63" name="ZoneTexte 162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64" name="ZoneTexte 163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65" name="ZoneTexte 164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39140" y="365127"/>
            <a:ext cx="7620000" cy="1410333"/>
          </a:xfrm>
          <a:scene3d>
            <a:camera prst="perspectiveRelaxedModerately">
              <a:rot lat="18600000" lon="0" rev="0"/>
            </a:camera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fr-FR" sz="5400" dirty="0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May the </a:t>
            </a:r>
            <a:r>
              <a:rPr lang="fr-FR" sz="5400" dirty="0" err="1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quality</a:t>
            </a:r>
            <a:r>
              <a:rPr lang="fr-FR" sz="5400" dirty="0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 of service </a:t>
            </a:r>
            <a:r>
              <a:rPr lang="fr-FR" sz="5400" dirty="0" err="1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be</a:t>
            </a:r>
            <a:r>
              <a:rPr lang="fr-FR" sz="5400" dirty="0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 </a:t>
            </a:r>
            <a:r>
              <a:rPr lang="fr-FR" sz="5400" dirty="0" err="1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with</a:t>
            </a:r>
            <a:r>
              <a:rPr lang="fr-FR" sz="5400" dirty="0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 </a:t>
            </a:r>
            <a:r>
              <a:rPr lang="fr-FR" sz="5400" dirty="0" err="1" smtClean="0">
                <a:solidFill>
                  <a:srgbClr val="FFFF00"/>
                </a:solidFill>
                <a:latin typeface="Star Jedi Logo MonoLine" panose="040B0000000000000000" pitchFamily="82" charset="0"/>
              </a:rPr>
              <a:t>you</a:t>
            </a:r>
            <a:endParaRPr lang="fr-FR" sz="5400" dirty="0">
              <a:solidFill>
                <a:srgbClr val="FFFF00"/>
              </a:solidFill>
              <a:latin typeface="Star Jedi Logo MonoLine" panose="040B0000000000000000" pitchFamily="82" charset="0"/>
            </a:endParaRPr>
          </a:p>
        </p:txBody>
      </p:sp>
      <p:pic>
        <p:nvPicPr>
          <p:cNvPr id="2" name="Opening Scene - Empire Strikes Back [1080p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8" y="1775460"/>
            <a:ext cx="7960364" cy="44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 err="1" smtClean="0"/>
              <a:t>Spatiotemporal</a:t>
            </a:r>
            <a:r>
              <a:rPr lang="fr-FR" sz="4800" b="1" dirty="0" smtClean="0"/>
              <a:t> </a:t>
            </a:r>
            <a:r>
              <a:rPr lang="fr-FR" dirty="0" err="1" smtClean="0"/>
              <a:t>Overview</a:t>
            </a:r>
            <a:endParaRPr lang="fr-FR" sz="4800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http://www.iconsdownload.net/icons/256/1147-hierarchy-levels-ic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81" y="2858093"/>
            <a:ext cx="1731371" cy="17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30701" y="3159843"/>
            <a:ext cx="692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 smtClean="0">
                <a:solidFill>
                  <a:schemeClr val="bg1"/>
                </a:solidFill>
              </a:rPr>
              <a:t>+</a:t>
            </a:r>
            <a:endParaRPr lang="fr-FR" sz="66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19" y="2713800"/>
            <a:ext cx="1875664" cy="18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Homogeneous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41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577459" y="541782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137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62" name="ZoneTexte 161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63" name="ZoneTexte 162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64" name="ZoneTexte 163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65" name="ZoneTexte 164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232470" y="1313149"/>
            <a:ext cx="1747741" cy="123531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eur droit avec flèche 19"/>
          <p:cNvCxnSpPr>
            <a:stCxn id="5" idx="6"/>
          </p:cNvCxnSpPr>
          <p:nvPr/>
        </p:nvCxnSpPr>
        <p:spPr>
          <a:xfrm>
            <a:off x="5980211" y="1930808"/>
            <a:ext cx="768278" cy="594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780923" y="1746094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Full </a:t>
            </a:r>
            <a:r>
              <a:rPr lang="fr-FR" b="1" dirty="0" err="1" smtClean="0">
                <a:solidFill>
                  <a:schemeClr val="accent2"/>
                </a:solidFill>
              </a:rPr>
              <a:t>Aggregation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Heterogeneous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42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766998" y="542334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36" name="ZoneTexte 135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37" name="ZoneTexte 136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39" name="ZoneTexte 138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41" name="ZoneTexte 140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  <p:sp>
        <p:nvSpPr>
          <p:cNvPr id="6" name="Ellipse 5"/>
          <p:cNvSpPr/>
          <p:nvPr/>
        </p:nvSpPr>
        <p:spPr>
          <a:xfrm>
            <a:off x="2672489" y="2743200"/>
            <a:ext cx="1248294" cy="13081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Connecteur droit avec flèche 122"/>
          <p:cNvCxnSpPr/>
          <p:nvPr/>
        </p:nvCxnSpPr>
        <p:spPr>
          <a:xfrm>
            <a:off x="3943320" y="3353335"/>
            <a:ext cx="768278" cy="594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/>
          <p:cNvSpPr txBox="1"/>
          <p:nvPr/>
        </p:nvSpPr>
        <p:spPr>
          <a:xfrm>
            <a:off x="4691752" y="3135832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2"/>
                </a:solidFill>
              </a:rPr>
              <a:t>Aggregation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25" name="Ellipse 124"/>
          <p:cNvSpPr/>
          <p:nvPr/>
        </p:nvSpPr>
        <p:spPr>
          <a:xfrm>
            <a:off x="5571204" y="5060905"/>
            <a:ext cx="281375" cy="36032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Ellipse 125"/>
          <p:cNvSpPr/>
          <p:nvPr/>
        </p:nvSpPr>
        <p:spPr>
          <a:xfrm>
            <a:off x="6206139" y="4040154"/>
            <a:ext cx="754193" cy="9352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Ellipse 126"/>
          <p:cNvSpPr/>
          <p:nvPr/>
        </p:nvSpPr>
        <p:spPr>
          <a:xfrm>
            <a:off x="6979700" y="4051299"/>
            <a:ext cx="754193" cy="9352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Ellipse 137"/>
          <p:cNvSpPr/>
          <p:nvPr/>
        </p:nvSpPr>
        <p:spPr>
          <a:xfrm>
            <a:off x="7740852" y="4090335"/>
            <a:ext cx="754193" cy="9352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Ellipse 120"/>
          <p:cNvSpPr/>
          <p:nvPr/>
        </p:nvSpPr>
        <p:spPr>
          <a:xfrm>
            <a:off x="5843858" y="5060905"/>
            <a:ext cx="281375" cy="36032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Constrain</a:t>
            </a:r>
            <a:r>
              <a:rPr lang="fr-FR" dirty="0" smtClean="0"/>
              <a:t> the partition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005790" y="5177863"/>
                <a:ext cx="8648700" cy="1986410"/>
              </a:xfrm>
            </p:spPr>
            <p:txBody>
              <a:bodyPr>
                <a:normAutofit/>
              </a:bodyPr>
              <a:lstStyle/>
              <a:p>
                <a:r>
                  <a:rPr lang="fr-FR" sz="2400" b="1" dirty="0" smtClean="0"/>
                  <a:t>Hierarchical structure </a:t>
                </a:r>
                <a:r>
                  <a:rPr lang="fr-FR" sz="2400" b="1" dirty="0" err="1" smtClean="0"/>
                  <a:t>constraints</a:t>
                </a:r>
                <a:r>
                  <a:rPr lang="fr-FR" sz="2400" b="1" dirty="0" smtClean="0"/>
                  <a:t>: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fr-FR" sz="2400" b="1" dirty="0" smtClean="0"/>
              </a:p>
              <a:p>
                <a:r>
                  <a:rPr lang="fr-FR" sz="2400" b="1" dirty="0" smtClean="0"/>
                  <a:t>Temporal </a:t>
                </a:r>
                <a:r>
                  <a:rPr lang="fr-FR" sz="2400" b="1" dirty="0" err="1" smtClean="0"/>
                  <a:t>interval</a:t>
                </a:r>
                <a:r>
                  <a:rPr lang="fr-FR" sz="2400" b="1" dirty="0" smtClean="0"/>
                  <a:t> </a:t>
                </a:r>
                <a:r>
                  <a:rPr lang="fr-FR" sz="2400" b="1" dirty="0" err="1" smtClean="0"/>
                  <a:t>constraints</a:t>
                </a:r>
                <a:r>
                  <a:rPr lang="fr-FR" sz="2400" b="1" dirty="0" smtClean="0"/>
                  <a:t>: </a:t>
                </a:r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fr-FR" sz="2400" b="1" dirty="0" smtClean="0"/>
              </a:p>
              <a:p>
                <a:r>
                  <a:rPr lang="fr-FR" sz="2400" b="1" dirty="0" err="1" smtClean="0"/>
                  <a:t>Spatiotemporal</a:t>
                </a:r>
                <a:r>
                  <a:rPr lang="fr-FR" sz="2400" b="1" dirty="0" smtClean="0"/>
                  <a:t> area </a:t>
                </a:r>
                <a:r>
                  <a:rPr lang="fr-FR" sz="2400" b="1" dirty="0" err="1" smtClean="0"/>
                  <a:t>constraints</a:t>
                </a:r>
                <a:r>
                  <a:rPr lang="fr-FR" sz="2400" b="1" dirty="0" smtClean="0"/>
                  <a:t>: </a:t>
                </a:r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d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×|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400" b="1" dirty="0" smtClean="0"/>
                  <a:t> </a:t>
                </a:r>
                <a:endParaRPr lang="fr-FR" sz="2400" b="1" dirty="0"/>
              </a:p>
              <a:p>
                <a:endParaRPr lang="fr-FR" sz="2400" dirty="0" smtClean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5790" y="5177863"/>
                <a:ext cx="8648700" cy="1986410"/>
              </a:xfrm>
              <a:blipFill rotWithShape="0">
                <a:blip r:embed="rId3"/>
                <a:stretch>
                  <a:fillRect l="-987" t="-4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471096" y="3879469"/>
            <a:ext cx="572932" cy="43461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203713" y="3586015"/>
            <a:ext cx="1027198" cy="773498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725366" y="3876053"/>
            <a:ext cx="647580" cy="43461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 descr="delete, error, remov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4487552"/>
            <a:ext cx="271489" cy="2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29" y="4479699"/>
            <a:ext cx="279262" cy="2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/>
          <p:cNvSpPr/>
          <p:nvPr/>
        </p:nvSpPr>
        <p:spPr>
          <a:xfrm>
            <a:off x="1913575" y="1942839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10" idx="3"/>
            <a:endCxn id="20" idx="7"/>
          </p:cNvCxnSpPr>
          <p:nvPr/>
        </p:nvCxnSpPr>
        <p:spPr>
          <a:xfrm flipH="1">
            <a:off x="1650512" y="2092690"/>
            <a:ext cx="288825" cy="3151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0" idx="5"/>
            <a:endCxn id="13" idx="1"/>
          </p:cNvCxnSpPr>
          <p:nvPr/>
        </p:nvCxnSpPr>
        <p:spPr>
          <a:xfrm>
            <a:off x="2063721" y="2092690"/>
            <a:ext cx="351687" cy="3229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2389647" y="2389914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065274" y="2785418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733189" y="2785418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13" idx="3"/>
            <a:endCxn id="14" idx="7"/>
          </p:cNvCxnSpPr>
          <p:nvPr/>
        </p:nvCxnSpPr>
        <p:spPr>
          <a:xfrm flipH="1">
            <a:off x="2215420" y="2539765"/>
            <a:ext cx="199988" cy="271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3" idx="4"/>
            <a:endCxn id="19" idx="0"/>
          </p:cNvCxnSpPr>
          <p:nvPr/>
        </p:nvCxnSpPr>
        <p:spPr>
          <a:xfrm>
            <a:off x="2477600" y="2565475"/>
            <a:ext cx="18484" cy="2180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3" idx="5"/>
            <a:endCxn id="15" idx="0"/>
          </p:cNvCxnSpPr>
          <p:nvPr/>
        </p:nvCxnSpPr>
        <p:spPr>
          <a:xfrm>
            <a:off x="2539792" y="2539765"/>
            <a:ext cx="281350" cy="2456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2408131" y="2783565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500366" y="2382157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1340940" y="2779516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658773" y="2782731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20" idx="5"/>
            <a:endCxn id="22" idx="0"/>
          </p:cNvCxnSpPr>
          <p:nvPr/>
        </p:nvCxnSpPr>
        <p:spPr>
          <a:xfrm>
            <a:off x="1650512" y="2532007"/>
            <a:ext cx="96215" cy="2507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0" idx="3"/>
            <a:endCxn id="21" idx="0"/>
          </p:cNvCxnSpPr>
          <p:nvPr/>
        </p:nvCxnSpPr>
        <p:spPr>
          <a:xfrm flipH="1">
            <a:off x="1428893" y="2532007"/>
            <a:ext cx="97234" cy="2475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140680" y="3182754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stCxn id="25" idx="3"/>
            <a:endCxn id="35" idx="7"/>
          </p:cNvCxnSpPr>
          <p:nvPr/>
        </p:nvCxnSpPr>
        <p:spPr>
          <a:xfrm flipH="1">
            <a:off x="877616" y="3332605"/>
            <a:ext cx="288825" cy="3151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5" idx="5"/>
            <a:endCxn id="28" idx="1"/>
          </p:cNvCxnSpPr>
          <p:nvPr/>
        </p:nvCxnSpPr>
        <p:spPr>
          <a:xfrm>
            <a:off x="1290825" y="3332605"/>
            <a:ext cx="351687" cy="3229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1616751" y="3629829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1292379" y="4025332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1960294" y="4025332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>
            <a:stCxn id="28" idx="3"/>
            <a:endCxn id="29" idx="7"/>
          </p:cNvCxnSpPr>
          <p:nvPr/>
        </p:nvCxnSpPr>
        <p:spPr>
          <a:xfrm flipH="1">
            <a:off x="1442524" y="3779680"/>
            <a:ext cx="199988" cy="271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8" idx="4"/>
            <a:endCxn id="34" idx="0"/>
          </p:cNvCxnSpPr>
          <p:nvPr/>
        </p:nvCxnSpPr>
        <p:spPr>
          <a:xfrm>
            <a:off x="1704704" y="3805390"/>
            <a:ext cx="18484" cy="2180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8" idx="5"/>
            <a:endCxn id="30" idx="0"/>
          </p:cNvCxnSpPr>
          <p:nvPr/>
        </p:nvCxnSpPr>
        <p:spPr>
          <a:xfrm>
            <a:off x="1766896" y="3779680"/>
            <a:ext cx="281350" cy="2456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1635235" y="4023480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27470" y="3622071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68044" y="4019431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885878" y="4022646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/>
          <p:cNvCxnSpPr>
            <a:stCxn id="35" idx="5"/>
            <a:endCxn id="37" idx="0"/>
          </p:cNvCxnSpPr>
          <p:nvPr/>
        </p:nvCxnSpPr>
        <p:spPr>
          <a:xfrm>
            <a:off x="877616" y="3771922"/>
            <a:ext cx="96215" cy="2507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5" idx="3"/>
            <a:endCxn id="36" idx="0"/>
          </p:cNvCxnSpPr>
          <p:nvPr/>
        </p:nvCxnSpPr>
        <p:spPr>
          <a:xfrm flipH="1">
            <a:off x="655997" y="3771922"/>
            <a:ext cx="97234" cy="2475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3008425" y="3172801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/>
          <p:cNvCxnSpPr>
            <a:stCxn id="40" idx="3"/>
            <a:endCxn id="50" idx="7"/>
          </p:cNvCxnSpPr>
          <p:nvPr/>
        </p:nvCxnSpPr>
        <p:spPr>
          <a:xfrm flipH="1">
            <a:off x="2745362" y="3322651"/>
            <a:ext cx="288825" cy="3151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40" idx="5"/>
            <a:endCxn id="43" idx="1"/>
          </p:cNvCxnSpPr>
          <p:nvPr/>
        </p:nvCxnSpPr>
        <p:spPr>
          <a:xfrm>
            <a:off x="3158571" y="3322651"/>
            <a:ext cx="351687" cy="3229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3484497" y="3619876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3160125" y="4015379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3828039" y="4015379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/>
          <p:cNvCxnSpPr>
            <a:stCxn id="43" idx="3"/>
            <a:endCxn id="44" idx="7"/>
          </p:cNvCxnSpPr>
          <p:nvPr/>
        </p:nvCxnSpPr>
        <p:spPr>
          <a:xfrm flipH="1">
            <a:off x="3310270" y="3769727"/>
            <a:ext cx="199988" cy="271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43" idx="4"/>
            <a:endCxn id="49" idx="0"/>
          </p:cNvCxnSpPr>
          <p:nvPr/>
        </p:nvCxnSpPr>
        <p:spPr>
          <a:xfrm>
            <a:off x="3572450" y="3795437"/>
            <a:ext cx="18484" cy="2180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43" idx="5"/>
            <a:endCxn id="45" idx="0"/>
          </p:cNvCxnSpPr>
          <p:nvPr/>
        </p:nvCxnSpPr>
        <p:spPr>
          <a:xfrm>
            <a:off x="3634642" y="3769727"/>
            <a:ext cx="281350" cy="2456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/>
          <p:cNvSpPr/>
          <p:nvPr/>
        </p:nvSpPr>
        <p:spPr>
          <a:xfrm>
            <a:off x="3502981" y="4013527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2595216" y="3612118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2435790" y="4009477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753624" y="4012693"/>
            <a:ext cx="175907" cy="1755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/>
          <p:cNvCxnSpPr>
            <a:stCxn id="50" idx="5"/>
            <a:endCxn id="52" idx="0"/>
          </p:cNvCxnSpPr>
          <p:nvPr/>
        </p:nvCxnSpPr>
        <p:spPr>
          <a:xfrm>
            <a:off x="2745362" y="3761969"/>
            <a:ext cx="96215" cy="2507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50" idx="3"/>
            <a:endCxn id="51" idx="0"/>
          </p:cNvCxnSpPr>
          <p:nvPr/>
        </p:nvCxnSpPr>
        <p:spPr>
          <a:xfrm flipH="1">
            <a:off x="2523743" y="3761969"/>
            <a:ext cx="97234" cy="2475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2136200" y="3172801"/>
            <a:ext cx="0" cy="304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684162" y="19586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6262778" y="19586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841393" y="19586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7420009" y="1958691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5670760" y="2710235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6249375" y="2710235"/>
            <a:ext cx="1003693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7406605" y="2710235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5670760" y="3264642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6249376" y="3264642"/>
            <a:ext cx="1582306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5670759" y="3819048"/>
            <a:ext cx="2160922" cy="357745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5670760" y="4437183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6249375" y="4374459"/>
            <a:ext cx="1582305" cy="47194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6827991" y="4437183"/>
            <a:ext cx="425077" cy="357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5670759" y="2432516"/>
            <a:ext cx="217432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15" y="3851878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68" y="3310885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8" y="2769892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delete, error, remov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51" y="4464043"/>
            <a:ext cx="291144" cy="3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/>
              <p:cNvSpPr txBox="1"/>
              <p:nvPr/>
            </p:nvSpPr>
            <p:spPr>
              <a:xfrm>
                <a:off x="3362058" y="2361793"/>
                <a:ext cx="215232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7200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sz="7200" b="1" dirty="0" smtClean="0"/>
              </a:p>
              <a:p>
                <a:endParaRPr lang="en-US" sz="7200" b="1" dirty="0"/>
              </a:p>
            </p:txBody>
          </p:sp>
        </mc:Choice>
        <mc:Fallback xmlns=""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058" y="2361793"/>
                <a:ext cx="2152320" cy="230832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/>
          <p:cNvSpPr txBox="1"/>
          <p:nvPr/>
        </p:nvSpPr>
        <p:spPr>
          <a:xfrm>
            <a:off x="1115137" y="1295557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Resources</a:t>
            </a:r>
            <a:endParaRPr lang="en-US" sz="2800" b="1" dirty="0"/>
          </a:p>
        </p:txBody>
      </p:sp>
      <p:sp>
        <p:nvSpPr>
          <p:cNvPr id="77" name="ZoneTexte 76"/>
          <p:cNvSpPr txBox="1"/>
          <p:nvPr/>
        </p:nvSpPr>
        <p:spPr>
          <a:xfrm>
            <a:off x="6244129" y="1308103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Time</a:t>
            </a:r>
            <a:endParaRPr lang="en-US" sz="2800" b="1" dirty="0"/>
          </a:p>
        </p:txBody>
      </p:sp>
      <p:sp>
        <p:nvSpPr>
          <p:cNvPr id="74" name="ZoneTexte 73"/>
          <p:cNvSpPr txBox="1"/>
          <p:nvPr/>
        </p:nvSpPr>
        <p:spPr>
          <a:xfrm>
            <a:off x="3410264" y="2250278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Cartesian</a:t>
            </a:r>
            <a:r>
              <a:rPr lang="fr-FR" b="1" dirty="0" smtClean="0"/>
              <a:t> </a:t>
            </a:r>
            <a:r>
              <a:rPr lang="fr-FR" b="1" dirty="0" err="1" smtClean="0"/>
              <a:t>product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10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Aggregate</a:t>
            </a:r>
            <a:r>
              <a:rPr lang="fr-FR" dirty="0" smtClean="0"/>
              <a:t> the </a:t>
            </a:r>
            <a:r>
              <a:rPr lang="fr-FR" dirty="0" err="1" smtClean="0"/>
              <a:t>microscopic</a:t>
            </a:r>
            <a:r>
              <a:rPr lang="fr-FR" dirty="0" smtClean="0"/>
              <a:t> model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44</a:t>
            </a:fld>
            <a:endParaRPr lang="fr-FR" dirty="0"/>
          </a:p>
        </p:txBody>
      </p:sp>
      <p:cxnSp>
        <p:nvCxnSpPr>
          <p:cNvPr id="50" name="Connecteur droit 49"/>
          <p:cNvCxnSpPr/>
          <p:nvPr/>
        </p:nvCxnSpPr>
        <p:spPr>
          <a:xfrm flipV="1">
            <a:off x="3216606" y="4862798"/>
            <a:ext cx="550611" cy="5655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3216606" y="5426565"/>
            <a:ext cx="3678788" cy="18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584071" y="5426565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t1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4255134" y="5419067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t2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4941679" y="5419067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t3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5686761" y="5420038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t4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6357824" y="5417126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t5</a:t>
            </a:r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4099034" y="5779617"/>
            <a:ext cx="181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 (</a:t>
            </a:r>
            <a:r>
              <a:rPr lang="fr-FR" dirty="0" err="1" smtClean="0"/>
              <a:t>discrete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1137338" y="2698495"/>
            <a:ext cx="2084404" cy="2493941"/>
            <a:chOff x="1137338" y="2870270"/>
            <a:chExt cx="2084404" cy="2322166"/>
          </a:xfrm>
        </p:grpSpPr>
        <p:sp>
          <p:nvSpPr>
            <p:cNvPr id="57" name="ZoneTexte 56"/>
            <p:cNvSpPr txBox="1"/>
            <p:nvPr/>
          </p:nvSpPr>
          <p:spPr>
            <a:xfrm>
              <a:off x="2818833" y="2870270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</a:t>
              </a:r>
              <a:r>
                <a:rPr lang="fr-FR" dirty="0" smtClean="0"/>
                <a:t>1</a:t>
              </a:r>
              <a:endParaRPr lang="fr-FR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827762" y="3346964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2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818833" y="3823659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/>
                <p:cNvSpPr txBox="1"/>
                <p:nvPr/>
              </p:nvSpPr>
              <p:spPr>
                <a:xfrm rot="16200000">
                  <a:off x="498264" y="3841603"/>
                  <a:ext cx="1611741" cy="33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Hierarchy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4" name="ZoneText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8264" y="3841603"/>
                  <a:ext cx="1611741" cy="3335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111" t="-10943" r="-40741" b="-301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ZoneTexte 66"/>
            <p:cNvSpPr txBox="1"/>
            <p:nvPr/>
          </p:nvSpPr>
          <p:spPr>
            <a:xfrm>
              <a:off x="2818833" y="4341918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4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834867" y="4860178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5</a:t>
              </a:r>
            </a:p>
          </p:txBody>
        </p:sp>
        <p:cxnSp>
          <p:nvCxnSpPr>
            <p:cNvPr id="69" name="Connecteur droit avec flèche 68"/>
            <p:cNvCxnSpPr>
              <a:stCxn id="70" idx="3"/>
              <a:endCxn id="57" idx="1"/>
            </p:cNvCxnSpPr>
            <p:nvPr/>
          </p:nvCxnSpPr>
          <p:spPr>
            <a:xfrm flipV="1">
              <a:off x="2464962" y="3036399"/>
              <a:ext cx="353871" cy="4762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/>
            <p:cNvSpPr txBox="1"/>
            <p:nvPr/>
          </p:nvSpPr>
          <p:spPr>
            <a:xfrm>
              <a:off x="2078088" y="3346522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Sa</a:t>
              </a:r>
              <a:endParaRPr lang="fr-FR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2078088" y="4611105"/>
              <a:ext cx="402802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Sb</a:t>
              </a:r>
              <a:endParaRPr lang="fr-FR" dirty="0"/>
            </a:p>
          </p:txBody>
        </p:sp>
        <p:cxnSp>
          <p:nvCxnSpPr>
            <p:cNvPr id="72" name="Connecteur droit avec flèche 71"/>
            <p:cNvCxnSpPr>
              <a:stCxn id="70" idx="3"/>
              <a:endCxn id="58" idx="1"/>
            </p:cNvCxnSpPr>
            <p:nvPr/>
          </p:nvCxnSpPr>
          <p:spPr>
            <a:xfrm>
              <a:off x="2464962" y="3512651"/>
              <a:ext cx="362800" cy="4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>
              <a:stCxn id="70" idx="3"/>
              <a:endCxn id="59" idx="1"/>
            </p:cNvCxnSpPr>
            <p:nvPr/>
          </p:nvCxnSpPr>
          <p:spPr>
            <a:xfrm>
              <a:off x="2464962" y="3512651"/>
              <a:ext cx="353871" cy="4771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>
              <a:stCxn id="71" idx="3"/>
              <a:endCxn id="67" idx="1"/>
            </p:cNvCxnSpPr>
            <p:nvPr/>
          </p:nvCxnSpPr>
          <p:spPr>
            <a:xfrm flipV="1">
              <a:off x="2480890" y="4508047"/>
              <a:ext cx="337943" cy="2691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71" idx="3"/>
              <a:endCxn id="68" idx="1"/>
            </p:cNvCxnSpPr>
            <p:nvPr/>
          </p:nvCxnSpPr>
          <p:spPr>
            <a:xfrm>
              <a:off x="2480890" y="4777235"/>
              <a:ext cx="353977" cy="2490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/>
            <p:cNvSpPr txBox="1"/>
            <p:nvPr/>
          </p:nvSpPr>
          <p:spPr>
            <a:xfrm>
              <a:off x="1564994" y="3909513"/>
              <a:ext cx="279731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endParaRPr lang="fr-FR" dirty="0"/>
            </a:p>
          </p:txBody>
        </p:sp>
        <p:cxnSp>
          <p:nvCxnSpPr>
            <p:cNvPr id="77" name="Connecteur droit avec flèche 76"/>
            <p:cNvCxnSpPr>
              <a:stCxn id="76" idx="3"/>
              <a:endCxn id="70" idx="1"/>
            </p:cNvCxnSpPr>
            <p:nvPr/>
          </p:nvCxnSpPr>
          <p:spPr>
            <a:xfrm flipV="1">
              <a:off x="1844725" y="3512651"/>
              <a:ext cx="233362" cy="5629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>
              <a:stCxn id="76" idx="3"/>
              <a:endCxn id="71" idx="1"/>
            </p:cNvCxnSpPr>
            <p:nvPr/>
          </p:nvCxnSpPr>
          <p:spPr>
            <a:xfrm>
              <a:off x="1844725" y="4075642"/>
              <a:ext cx="233362" cy="7015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953400"/>
              </p:ext>
            </p:extLst>
          </p:nvPr>
        </p:nvGraphicFramePr>
        <p:xfrm>
          <a:off x="3311984" y="2330069"/>
          <a:ext cx="3992691" cy="304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5" name="Visio" r:id="rId5" imgW="7753270" imgH="5953118" progId="Visio.Drawing.15">
                  <p:embed/>
                </p:oleObj>
              </mc:Choice>
              <mc:Fallback>
                <p:oleObj name="Visio" r:id="rId5" imgW="7753270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11984" y="2330069"/>
                        <a:ext cx="3992691" cy="304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2802919" y="2428645"/>
            <a:ext cx="327513" cy="276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J</a:t>
            </a:r>
            <a:r>
              <a:rPr lang="fr-FR" sz="1400" dirty="0" smtClean="0">
                <a:solidFill>
                  <a:schemeClr val="accent1"/>
                </a:solidFill>
              </a:rPr>
              <a:t>1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914783" y="2285846"/>
            <a:ext cx="327513" cy="276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J</a:t>
            </a:r>
            <a:r>
              <a:rPr lang="fr-FR" sz="1400" dirty="0" smtClean="0">
                <a:solidFill>
                  <a:srgbClr val="00B050"/>
                </a:solidFill>
              </a:rPr>
              <a:t>2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056095" y="2160170"/>
            <a:ext cx="327513" cy="276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J</a:t>
            </a:r>
            <a:r>
              <a:rPr lang="fr-FR" sz="1400" dirty="0" smtClean="0">
                <a:solidFill>
                  <a:srgbClr val="C00000"/>
                </a:solidFill>
              </a:rPr>
              <a:t>3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 rot="18889622">
            <a:off x="1903729" y="2276318"/>
            <a:ext cx="1263562" cy="33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Event types</a:t>
            </a:r>
            <a:endParaRPr lang="fr-FR" dirty="0"/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3104779" y="2325131"/>
            <a:ext cx="329754" cy="3181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971825" y="6362702"/>
            <a:ext cx="65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 err="1" smtClean="0"/>
              <a:t>Dosimont</a:t>
            </a:r>
            <a:r>
              <a:rPr lang="fr-FR" b="1" dirty="0" smtClean="0"/>
              <a:t>, Lamarche-Perrin,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CLUSTER 2014]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7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Forbidden</a:t>
            </a:r>
            <a:r>
              <a:rPr lang="fr-FR" dirty="0" smtClean="0"/>
              <a:t> </a:t>
            </a:r>
            <a:r>
              <a:rPr lang="fr-FR" dirty="0" err="1" smtClean="0"/>
              <a:t>Aggregates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45</a:t>
            </a:fld>
            <a:endParaRPr lang="fr-FR" dirty="0"/>
          </a:p>
        </p:txBody>
      </p:sp>
      <p:cxnSp>
        <p:nvCxnSpPr>
          <p:cNvPr id="50" name="Connecteur droit 49"/>
          <p:cNvCxnSpPr/>
          <p:nvPr/>
        </p:nvCxnSpPr>
        <p:spPr>
          <a:xfrm flipV="1">
            <a:off x="3216606" y="4862798"/>
            <a:ext cx="550611" cy="5655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3216606" y="5426565"/>
            <a:ext cx="3678788" cy="18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584071" y="5426565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t1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4255134" y="5419067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t2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4941679" y="5419067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t3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5686761" y="5420038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t4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6357824" y="5417126"/>
            <a:ext cx="366604" cy="33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t5</a:t>
            </a:r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4099034" y="5779617"/>
            <a:ext cx="181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 (</a:t>
            </a:r>
            <a:r>
              <a:rPr lang="fr-FR" dirty="0" err="1" smtClean="0"/>
              <a:t>discrete</a:t>
            </a:r>
            <a:r>
              <a:rPr lang="fr-FR" dirty="0" smtClean="0"/>
              <a:t>)</a:t>
            </a:r>
            <a:endParaRPr lang="fr-FR" dirty="0"/>
          </a:p>
        </p:txBody>
      </p:sp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248615"/>
              </p:ext>
            </p:extLst>
          </p:nvPr>
        </p:nvGraphicFramePr>
        <p:xfrm>
          <a:off x="3320761" y="2311046"/>
          <a:ext cx="3975043" cy="3052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62" name="Visio" r:id="rId4" imgW="7753270" imgH="5953118" progId="Visio.Drawing.15">
                  <p:embed/>
                </p:oleObj>
              </mc:Choice>
              <mc:Fallback>
                <p:oleObj name="Visio" r:id="rId4" imgW="7753270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0761" y="2311046"/>
                        <a:ext cx="3975043" cy="3052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Multiplier 31"/>
          <p:cNvSpPr/>
          <p:nvPr/>
        </p:nvSpPr>
        <p:spPr>
          <a:xfrm>
            <a:off x="5470644" y="3273910"/>
            <a:ext cx="881094" cy="833603"/>
          </a:xfrm>
          <a:prstGeom prst="mathMultiply">
            <a:avLst/>
          </a:prstGeom>
          <a:solidFill>
            <a:srgbClr val="FF0000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Multiplier 32"/>
          <p:cNvSpPr/>
          <p:nvPr/>
        </p:nvSpPr>
        <p:spPr>
          <a:xfrm>
            <a:off x="4007835" y="3267292"/>
            <a:ext cx="881094" cy="833603"/>
          </a:xfrm>
          <a:prstGeom prst="mathMultiply">
            <a:avLst/>
          </a:prstGeom>
          <a:solidFill>
            <a:srgbClr val="FF0000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 60"/>
          <p:cNvGrpSpPr/>
          <p:nvPr/>
        </p:nvGrpSpPr>
        <p:grpSpPr>
          <a:xfrm>
            <a:off x="1137338" y="2698495"/>
            <a:ext cx="2084404" cy="2493941"/>
            <a:chOff x="1137338" y="2870270"/>
            <a:chExt cx="2084404" cy="2322166"/>
          </a:xfrm>
        </p:grpSpPr>
        <p:sp>
          <p:nvSpPr>
            <p:cNvPr id="62" name="ZoneTexte 61"/>
            <p:cNvSpPr txBox="1"/>
            <p:nvPr/>
          </p:nvSpPr>
          <p:spPr>
            <a:xfrm>
              <a:off x="2818833" y="2870270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</a:t>
              </a:r>
              <a:r>
                <a:rPr lang="fr-FR" dirty="0" smtClean="0"/>
                <a:t>1</a:t>
              </a:r>
              <a:endParaRPr lang="fr-FR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2827762" y="3346964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2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818833" y="3823659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ZoneTexte 78"/>
                <p:cNvSpPr txBox="1"/>
                <p:nvPr/>
              </p:nvSpPr>
              <p:spPr>
                <a:xfrm rot="16200000">
                  <a:off x="498264" y="3841603"/>
                  <a:ext cx="1611741" cy="33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Hierarchy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4" name="ZoneText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8264" y="3841603"/>
                  <a:ext cx="1611741" cy="33359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111" t="-10943" r="-40741" b="-301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ZoneTexte 79"/>
            <p:cNvSpPr txBox="1"/>
            <p:nvPr/>
          </p:nvSpPr>
          <p:spPr>
            <a:xfrm>
              <a:off x="2818833" y="4341918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4</a:t>
              </a: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2834867" y="4860178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5</a:t>
              </a:r>
            </a:p>
          </p:txBody>
        </p:sp>
        <p:cxnSp>
          <p:nvCxnSpPr>
            <p:cNvPr id="82" name="Connecteur droit avec flèche 81"/>
            <p:cNvCxnSpPr>
              <a:stCxn id="83" idx="3"/>
              <a:endCxn id="62" idx="1"/>
            </p:cNvCxnSpPr>
            <p:nvPr/>
          </p:nvCxnSpPr>
          <p:spPr>
            <a:xfrm flipV="1">
              <a:off x="2464962" y="3036399"/>
              <a:ext cx="353871" cy="4762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ZoneTexte 82"/>
            <p:cNvSpPr txBox="1"/>
            <p:nvPr/>
          </p:nvSpPr>
          <p:spPr>
            <a:xfrm>
              <a:off x="2078088" y="3346522"/>
              <a:ext cx="386875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Sa</a:t>
              </a:r>
              <a:endParaRPr lang="fr-FR" dirty="0"/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2078088" y="4611105"/>
              <a:ext cx="402802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Sb</a:t>
              </a:r>
              <a:endParaRPr lang="fr-FR" dirty="0"/>
            </a:p>
          </p:txBody>
        </p:sp>
        <p:cxnSp>
          <p:nvCxnSpPr>
            <p:cNvPr id="85" name="Connecteur droit avec flèche 84"/>
            <p:cNvCxnSpPr>
              <a:stCxn id="83" idx="3"/>
              <a:endCxn id="65" idx="1"/>
            </p:cNvCxnSpPr>
            <p:nvPr/>
          </p:nvCxnSpPr>
          <p:spPr>
            <a:xfrm>
              <a:off x="2464962" y="3512651"/>
              <a:ext cx="362800" cy="4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>
              <a:stCxn id="83" idx="3"/>
              <a:endCxn id="66" idx="1"/>
            </p:cNvCxnSpPr>
            <p:nvPr/>
          </p:nvCxnSpPr>
          <p:spPr>
            <a:xfrm>
              <a:off x="2464962" y="3512651"/>
              <a:ext cx="353871" cy="4771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>
              <a:stCxn id="84" idx="3"/>
              <a:endCxn id="80" idx="1"/>
            </p:cNvCxnSpPr>
            <p:nvPr/>
          </p:nvCxnSpPr>
          <p:spPr>
            <a:xfrm flipV="1">
              <a:off x="2480890" y="4508047"/>
              <a:ext cx="337943" cy="2691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>
              <a:stCxn id="84" idx="3"/>
              <a:endCxn id="81" idx="1"/>
            </p:cNvCxnSpPr>
            <p:nvPr/>
          </p:nvCxnSpPr>
          <p:spPr>
            <a:xfrm>
              <a:off x="2480890" y="4777235"/>
              <a:ext cx="353977" cy="2490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/>
            <p:cNvSpPr txBox="1"/>
            <p:nvPr/>
          </p:nvSpPr>
          <p:spPr>
            <a:xfrm>
              <a:off x="1564994" y="3909513"/>
              <a:ext cx="279731" cy="33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endParaRPr lang="fr-FR" dirty="0"/>
            </a:p>
          </p:txBody>
        </p:sp>
        <p:cxnSp>
          <p:nvCxnSpPr>
            <p:cNvPr id="90" name="Connecteur droit avec flèche 89"/>
            <p:cNvCxnSpPr>
              <a:stCxn id="89" idx="3"/>
              <a:endCxn id="83" idx="1"/>
            </p:cNvCxnSpPr>
            <p:nvPr/>
          </p:nvCxnSpPr>
          <p:spPr>
            <a:xfrm flipV="1">
              <a:off x="1844725" y="3512651"/>
              <a:ext cx="233362" cy="5629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>
              <a:stCxn id="89" idx="3"/>
              <a:endCxn id="84" idx="1"/>
            </p:cNvCxnSpPr>
            <p:nvPr/>
          </p:nvCxnSpPr>
          <p:spPr>
            <a:xfrm>
              <a:off x="1844725" y="4075642"/>
              <a:ext cx="233362" cy="7015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0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 smtClean="0"/>
              <a:t>Sequence</a:t>
            </a:r>
            <a:r>
              <a:rPr lang="fr-FR" sz="3600" dirty="0" smtClean="0"/>
              <a:t> of temporal and spatial </a:t>
            </a:r>
            <a:r>
              <a:rPr lang="fr-FR" sz="3600" dirty="0" err="1" smtClean="0"/>
              <a:t>cuts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46</a:t>
            </a:fld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3338096" y="1308103"/>
            <a:ext cx="2075275" cy="1184009"/>
            <a:chOff x="2498185" y="2330069"/>
            <a:chExt cx="4806490" cy="3041269"/>
          </a:xfrm>
        </p:grpSpPr>
        <p:grpSp>
          <p:nvGrpSpPr>
            <p:cNvPr id="36" name="Groupe 35"/>
            <p:cNvGrpSpPr/>
            <p:nvPr/>
          </p:nvGrpSpPr>
          <p:grpSpPr>
            <a:xfrm>
              <a:off x="2498185" y="2902313"/>
              <a:ext cx="709216" cy="2137105"/>
              <a:chOff x="2125651" y="2876913"/>
              <a:chExt cx="709216" cy="2137105"/>
            </a:xfrm>
          </p:grpSpPr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2464962" y="2876913"/>
                <a:ext cx="353871" cy="51148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>
                <a:off x="2464962" y="3388394"/>
                <a:ext cx="362800" cy="47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>
                <a:off x="2464962" y="3388394"/>
                <a:ext cx="353871" cy="5124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 flipV="1">
                <a:off x="2480890" y="4457421"/>
                <a:ext cx="337943" cy="2891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>
                <a:off x="2480890" y="4746522"/>
                <a:ext cx="353977" cy="2674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2125651" y="3388394"/>
                <a:ext cx="233362" cy="60463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>
                <a:off x="2125651" y="3993031"/>
                <a:ext cx="233362" cy="7534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0" name="Obje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1138179"/>
                </p:ext>
              </p:extLst>
            </p:nvPr>
          </p:nvGraphicFramePr>
          <p:xfrm>
            <a:off x="3311986" y="2330069"/>
            <a:ext cx="3992689" cy="304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43" name="Visio" r:id="rId3" imgW="7753270" imgH="5953118" progId="Visio.Drawing.15">
                    <p:embed/>
                  </p:oleObj>
                </mc:Choice>
                <mc:Fallback>
                  <p:oleObj name="Visio" r:id="rId3" imgW="7753270" imgH="5953118" progId="Visio.Drawing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11986" y="2330069"/>
                          <a:ext cx="3992689" cy="30412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9" name="Connecteur droit 38"/>
          <p:cNvCxnSpPr/>
          <p:nvPr/>
        </p:nvCxnSpPr>
        <p:spPr>
          <a:xfrm flipH="1">
            <a:off x="4655139" y="1173643"/>
            <a:ext cx="11084" cy="1472830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358458"/>
              </p:ext>
            </p:extLst>
          </p:nvPr>
        </p:nvGraphicFramePr>
        <p:xfrm>
          <a:off x="5121897" y="2990748"/>
          <a:ext cx="690431" cy="119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4" name="Visio" r:id="rId5" imgW="3429088" imgH="5953118" progId="Visio.Drawing.15">
                  <p:embed/>
                </p:oleObj>
              </mc:Choice>
              <mc:Fallback>
                <p:oleObj name="Visio" r:id="rId5" imgW="3429088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1897" y="2990748"/>
                        <a:ext cx="690431" cy="1198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161875"/>
              </p:ext>
            </p:extLst>
          </p:nvPr>
        </p:nvGraphicFramePr>
        <p:xfrm>
          <a:off x="6335254" y="4642591"/>
          <a:ext cx="695066" cy="76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5" name="Visio" r:id="rId7" imgW="3429088" imgH="3791093" progId="Visio.Drawing.15">
                  <p:embed/>
                </p:oleObj>
              </mc:Choice>
              <mc:Fallback>
                <p:oleObj name="Visio" r:id="rId7" imgW="3429088" imgH="379109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35254" y="4642591"/>
                        <a:ext cx="695066" cy="768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855951"/>
              </p:ext>
            </p:extLst>
          </p:nvPr>
        </p:nvGraphicFramePr>
        <p:xfrm>
          <a:off x="5009351" y="4726471"/>
          <a:ext cx="864699" cy="684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6" name="Visio" r:id="rId9" imgW="3429088" imgH="2714645" progId="Visio.Drawing.15">
                  <p:embed/>
                </p:oleObj>
              </mc:Choice>
              <mc:Fallback>
                <p:oleObj name="Visio" r:id="rId9" imgW="3429088" imgH="271464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9351" y="4726471"/>
                        <a:ext cx="864699" cy="684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Connecteur droit avec flèche 48"/>
          <p:cNvCxnSpPr/>
          <p:nvPr/>
        </p:nvCxnSpPr>
        <p:spPr>
          <a:xfrm>
            <a:off x="4890102" y="2560817"/>
            <a:ext cx="328638" cy="4084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5837903" y="3447691"/>
            <a:ext cx="671421" cy="10102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>
            <a:off x="5019343" y="3735697"/>
            <a:ext cx="807609" cy="0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V="1">
            <a:off x="6611090" y="4483358"/>
            <a:ext cx="0" cy="1022240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5441701" y="4219823"/>
            <a:ext cx="0" cy="4762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6202483" y="5433353"/>
            <a:ext cx="255816" cy="477717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6775240" y="5428905"/>
            <a:ext cx="293851" cy="477717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4130166" y="2558408"/>
            <a:ext cx="312716" cy="4384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593832"/>
              </p:ext>
            </p:extLst>
          </p:nvPr>
        </p:nvGraphicFramePr>
        <p:xfrm>
          <a:off x="3338096" y="3002510"/>
          <a:ext cx="984256" cy="120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7" name="Visio" r:id="rId11" imgW="4867206" imgH="5953118" progId="Visio.Drawing.15">
                  <p:embed/>
                </p:oleObj>
              </mc:Choice>
              <mc:Fallback>
                <p:oleObj name="Visio" r:id="rId11" imgW="4867206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38096" y="3002510"/>
                        <a:ext cx="984256" cy="120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9" name="Connecteur droit 78"/>
          <p:cNvCxnSpPr/>
          <p:nvPr/>
        </p:nvCxnSpPr>
        <p:spPr>
          <a:xfrm>
            <a:off x="3921617" y="2825983"/>
            <a:ext cx="4533" cy="1470743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H="1">
            <a:off x="3327234" y="4248754"/>
            <a:ext cx="255816" cy="477717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>
            <a:off x="4104650" y="4249984"/>
            <a:ext cx="293851" cy="477717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" name="Obje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090861"/>
              </p:ext>
            </p:extLst>
          </p:nvPr>
        </p:nvGraphicFramePr>
        <p:xfrm>
          <a:off x="5914052" y="5929854"/>
          <a:ext cx="377345" cy="718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8" name="Visio" r:id="rId13" imgW="1990619" imgH="3791093" progId="Visio.Drawing.15">
                  <p:embed/>
                </p:oleObj>
              </mc:Choice>
              <mc:Fallback>
                <p:oleObj name="Visio" r:id="rId13" imgW="1990619" imgH="379109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14052" y="5929854"/>
                        <a:ext cx="377345" cy="718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ZoneTexte 87"/>
          <p:cNvSpPr txBox="1"/>
          <p:nvPr/>
        </p:nvSpPr>
        <p:spPr>
          <a:xfrm>
            <a:off x="975947" y="171544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Temporal </a:t>
            </a:r>
            <a:r>
              <a:rPr lang="fr-FR" b="1" dirty="0" err="1" smtClean="0"/>
              <a:t>cut</a:t>
            </a:r>
            <a:endParaRPr lang="fr-FR" b="1" dirty="0"/>
          </a:p>
        </p:txBody>
      </p:sp>
      <p:sp>
        <p:nvSpPr>
          <p:cNvPr id="89" name="ZoneTexte 88"/>
          <p:cNvSpPr txBox="1"/>
          <p:nvPr/>
        </p:nvSpPr>
        <p:spPr>
          <a:xfrm>
            <a:off x="989141" y="3576303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Temporal </a:t>
            </a:r>
            <a:r>
              <a:rPr lang="fr-FR" b="1" dirty="0" err="1" smtClean="0"/>
              <a:t>cut</a:t>
            </a:r>
            <a:endParaRPr lang="fr-FR" b="1" dirty="0"/>
          </a:p>
        </p:txBody>
      </p:sp>
      <p:sp>
        <p:nvSpPr>
          <p:cNvPr id="90" name="ZoneTexte 89"/>
          <p:cNvSpPr txBox="1"/>
          <p:nvPr/>
        </p:nvSpPr>
        <p:spPr>
          <a:xfrm>
            <a:off x="7088804" y="479718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Temporal </a:t>
            </a:r>
            <a:r>
              <a:rPr lang="fr-FR" b="1" dirty="0" err="1" smtClean="0"/>
              <a:t>cut</a:t>
            </a:r>
            <a:endParaRPr lang="fr-FR" b="1" dirty="0"/>
          </a:p>
        </p:txBody>
      </p:sp>
      <p:sp>
        <p:nvSpPr>
          <p:cNvPr id="91" name="ZoneTexte 90"/>
          <p:cNvSpPr txBox="1"/>
          <p:nvPr/>
        </p:nvSpPr>
        <p:spPr>
          <a:xfrm>
            <a:off x="6371719" y="3508854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Spatial </a:t>
            </a:r>
            <a:r>
              <a:rPr lang="fr-FR" b="1" dirty="0" err="1" smtClean="0"/>
              <a:t>cut</a:t>
            </a:r>
            <a:endParaRPr lang="fr-FR" b="1" dirty="0"/>
          </a:p>
        </p:txBody>
      </p:sp>
      <p:graphicFrame>
        <p:nvGraphicFramePr>
          <p:cNvPr id="51" name="Obje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37375"/>
              </p:ext>
            </p:extLst>
          </p:nvPr>
        </p:nvGraphicFramePr>
        <p:xfrm>
          <a:off x="7030320" y="5924502"/>
          <a:ext cx="377345" cy="718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9" name="Visio" r:id="rId15" imgW="1990619" imgH="3791093" progId="Visio.Drawing.15">
                  <p:embed/>
                </p:oleObj>
              </mc:Choice>
              <mc:Fallback>
                <p:oleObj name="Visio" r:id="rId15" imgW="1990619" imgH="379109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30320" y="5924502"/>
                        <a:ext cx="377345" cy="718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580148"/>
              </p:ext>
            </p:extLst>
          </p:nvPr>
        </p:nvGraphicFramePr>
        <p:xfrm>
          <a:off x="2914485" y="4790351"/>
          <a:ext cx="984256" cy="120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0" name="Visio" r:id="rId16" imgW="4867206" imgH="5953118" progId="Visio.Drawing.15">
                  <p:embed/>
                </p:oleObj>
              </mc:Choice>
              <mc:Fallback>
                <p:oleObj name="Visio" r:id="rId16" imgW="4867206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14485" y="4790351"/>
                        <a:ext cx="984256" cy="120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337252"/>
              </p:ext>
            </p:extLst>
          </p:nvPr>
        </p:nvGraphicFramePr>
        <p:xfrm>
          <a:off x="3647876" y="4790351"/>
          <a:ext cx="984256" cy="120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1" name="Visio" r:id="rId18" imgW="4867206" imgH="5953118" progId="Visio.Drawing.15">
                  <p:embed/>
                </p:oleObj>
              </mc:Choice>
              <mc:Fallback>
                <p:oleObj name="Visio" r:id="rId18" imgW="4867206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47876" y="4790351"/>
                        <a:ext cx="984256" cy="120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Connecteur droit 59"/>
          <p:cNvCxnSpPr/>
          <p:nvPr/>
        </p:nvCxnSpPr>
        <p:spPr>
          <a:xfrm flipH="1">
            <a:off x="2794072" y="5539708"/>
            <a:ext cx="807609" cy="0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>
            <a:off x="2052884" y="5231847"/>
            <a:ext cx="803117" cy="1258655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3197876" y="6023547"/>
            <a:ext cx="0" cy="466955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1017938" y="5231847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Spatial </a:t>
            </a:r>
            <a:r>
              <a:rPr lang="fr-FR" b="1" dirty="0" err="1" smtClean="0"/>
              <a:t>cut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680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 dirty="0" err="1" smtClean="0"/>
              <a:t>Compute</a:t>
            </a:r>
            <a:r>
              <a:rPr lang="fr-FR" dirty="0" smtClean="0"/>
              <a:t> best </a:t>
            </a:r>
            <a:r>
              <a:rPr lang="fr-FR" dirty="0" err="1" smtClean="0"/>
              <a:t>cuts</a:t>
            </a:r>
            <a:r>
              <a:rPr lang="fr-FR" dirty="0" smtClean="0"/>
              <a:t>: </a:t>
            </a:r>
            <a:r>
              <a:rPr lang="fr-FR" dirty="0" err="1" smtClean="0"/>
              <a:t>naive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99" y="273561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-5063" y="420481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18962" y="562559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7799" y="484524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7799" y="335316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1183337" y="2466511"/>
          <a:ext cx="7889194" cy="381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1" name="Visio" r:id="rId4" imgW="26727157" imgH="12925458" progId="Visio.Drawing.15">
                  <p:embed/>
                </p:oleObj>
              </mc:Choice>
              <mc:Fallback>
                <p:oleObj name="Visio" r:id="rId4" imgW="26727157" imgH="1292545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3337" y="2466511"/>
                        <a:ext cx="7889194" cy="3815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621953" y="1538026"/>
            <a:ext cx="351314" cy="645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956306" y="1699369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Spatial </a:t>
            </a:r>
            <a:r>
              <a:rPr lang="fr-FR" sz="1600" b="1" dirty="0" err="1" smtClean="0"/>
              <a:t>aggregation</a:t>
            </a:r>
            <a:endParaRPr lang="fr-FR" sz="1600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13578" y="1538041"/>
            <a:ext cx="1540934" cy="645311"/>
            <a:chOff x="2692400" y="1341591"/>
            <a:chExt cx="1794935" cy="690030"/>
          </a:xfrm>
        </p:grpSpPr>
        <p:grpSp>
          <p:nvGrpSpPr>
            <p:cNvPr id="26" name="Groupe 25"/>
            <p:cNvGrpSpPr/>
            <p:nvPr/>
          </p:nvGrpSpPr>
          <p:grpSpPr>
            <a:xfrm>
              <a:off x="3259667" y="1341591"/>
              <a:ext cx="1227668" cy="690030"/>
              <a:chOff x="3149600" y="1398143"/>
              <a:chExt cx="863604" cy="4718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149600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49600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437468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37468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725336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725336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Connecteur droit avec flèche 26"/>
            <p:cNvCxnSpPr/>
            <p:nvPr/>
          </p:nvCxnSpPr>
          <p:spPr>
            <a:xfrm flipV="1">
              <a:off x="2692400" y="1523621"/>
              <a:ext cx="381403" cy="162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2692400" y="1686606"/>
              <a:ext cx="381403" cy="168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1648174" y="1699369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  <a:endParaRPr lang="fr-FR" sz="1600" b="1" dirty="0"/>
          </a:p>
        </p:txBody>
      </p:sp>
      <p:sp>
        <p:nvSpPr>
          <p:cNvPr id="6" name="Ellipse 5"/>
          <p:cNvSpPr/>
          <p:nvPr/>
        </p:nvSpPr>
        <p:spPr>
          <a:xfrm>
            <a:off x="27799" y="1219200"/>
            <a:ext cx="6144401" cy="12473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951540" y="6352144"/>
            <a:ext cx="65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Lamarche-Perrin,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CLUSTER 2014]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83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 dirty="0" err="1" smtClean="0"/>
              <a:t>Compute</a:t>
            </a:r>
            <a:r>
              <a:rPr lang="fr-FR" dirty="0" smtClean="0"/>
              <a:t> best </a:t>
            </a:r>
            <a:r>
              <a:rPr lang="fr-FR" dirty="0" err="1" smtClean="0"/>
              <a:t>cuts</a:t>
            </a:r>
            <a:r>
              <a:rPr lang="fr-FR" dirty="0" smtClean="0"/>
              <a:t>: </a:t>
            </a:r>
            <a:r>
              <a:rPr lang="fr-FR" dirty="0" err="1" smtClean="0"/>
              <a:t>naive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99" y="273561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-5063" y="420481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18962" y="562559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7799" y="484524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7799" y="335316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1183337" y="2466511"/>
          <a:ext cx="7889194" cy="381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4" name="Visio" r:id="rId4" imgW="26727157" imgH="12925458" progId="Visio.Drawing.15">
                  <p:embed/>
                </p:oleObj>
              </mc:Choice>
              <mc:Fallback>
                <p:oleObj name="Visio" r:id="rId4" imgW="26727157" imgH="1292545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3337" y="2466511"/>
                        <a:ext cx="7889194" cy="3815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621953" y="1538026"/>
            <a:ext cx="351314" cy="645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956306" y="1699369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Spatial </a:t>
            </a:r>
            <a:r>
              <a:rPr lang="fr-FR" sz="1600" b="1" dirty="0" err="1" smtClean="0"/>
              <a:t>aggregation</a:t>
            </a:r>
            <a:endParaRPr lang="fr-FR" sz="1600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13578" y="1538041"/>
            <a:ext cx="1540934" cy="645311"/>
            <a:chOff x="2692400" y="1341591"/>
            <a:chExt cx="1794935" cy="690030"/>
          </a:xfrm>
        </p:grpSpPr>
        <p:grpSp>
          <p:nvGrpSpPr>
            <p:cNvPr id="26" name="Groupe 25"/>
            <p:cNvGrpSpPr/>
            <p:nvPr/>
          </p:nvGrpSpPr>
          <p:grpSpPr>
            <a:xfrm>
              <a:off x="3259667" y="1341591"/>
              <a:ext cx="1227668" cy="690030"/>
              <a:chOff x="3149600" y="1398143"/>
              <a:chExt cx="863604" cy="4718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149600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49600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437468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37468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725336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725336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Connecteur droit avec flèche 26"/>
            <p:cNvCxnSpPr/>
            <p:nvPr/>
          </p:nvCxnSpPr>
          <p:spPr>
            <a:xfrm flipV="1">
              <a:off x="2692400" y="1523621"/>
              <a:ext cx="381403" cy="162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2692400" y="1686606"/>
              <a:ext cx="381403" cy="168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1648174" y="1699369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  <a:endParaRPr lang="fr-F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-5063" y="3877732"/>
            <a:ext cx="9149063" cy="252820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1303198" y="2413259"/>
            <a:ext cx="7599502" cy="1464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73267" y="4069668"/>
            <a:ext cx="4395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Which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cut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provides</a:t>
            </a:r>
            <a:r>
              <a:rPr lang="fr-FR" sz="2000" b="1" dirty="0" smtClean="0">
                <a:solidFill>
                  <a:srgbClr val="FF0000"/>
                </a:solidFill>
              </a:rPr>
              <a:t> the </a:t>
            </a:r>
            <a:r>
              <a:rPr lang="fr-FR" sz="2000" b="1" dirty="0" err="1" smtClean="0">
                <a:solidFill>
                  <a:srgbClr val="FF0000"/>
                </a:solidFill>
              </a:rPr>
              <a:t>highest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pIC</a:t>
            </a:r>
            <a:r>
              <a:rPr lang="fr-FR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 dirty="0" err="1" smtClean="0"/>
              <a:t>Compute</a:t>
            </a:r>
            <a:r>
              <a:rPr lang="fr-FR" dirty="0" smtClean="0"/>
              <a:t> best </a:t>
            </a:r>
            <a:r>
              <a:rPr lang="fr-FR" dirty="0" err="1" smtClean="0"/>
              <a:t>cuts</a:t>
            </a:r>
            <a:r>
              <a:rPr lang="fr-FR" dirty="0" smtClean="0"/>
              <a:t>: </a:t>
            </a:r>
            <a:r>
              <a:rPr lang="fr-FR" dirty="0" err="1" smtClean="0"/>
              <a:t>naive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99" y="273561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-5063" y="420481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18962" y="562559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7799" y="484524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7799" y="335316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1183337" y="2466511"/>
          <a:ext cx="7889194" cy="381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8" name="Visio" r:id="rId4" imgW="26727157" imgH="12925458" progId="Visio.Drawing.15">
                  <p:embed/>
                </p:oleObj>
              </mc:Choice>
              <mc:Fallback>
                <p:oleObj name="Visio" r:id="rId4" imgW="26727157" imgH="1292545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3337" y="2466511"/>
                        <a:ext cx="7889194" cy="3815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621953" y="1538026"/>
            <a:ext cx="351314" cy="645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956306" y="1699369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Spatial </a:t>
            </a:r>
            <a:r>
              <a:rPr lang="fr-FR" sz="1600" b="1" dirty="0" err="1" smtClean="0"/>
              <a:t>aggregation</a:t>
            </a:r>
            <a:endParaRPr lang="fr-FR" sz="1600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13578" y="1538041"/>
            <a:ext cx="1540934" cy="645311"/>
            <a:chOff x="2692400" y="1341591"/>
            <a:chExt cx="1794935" cy="690030"/>
          </a:xfrm>
        </p:grpSpPr>
        <p:grpSp>
          <p:nvGrpSpPr>
            <p:cNvPr id="26" name="Groupe 25"/>
            <p:cNvGrpSpPr/>
            <p:nvPr/>
          </p:nvGrpSpPr>
          <p:grpSpPr>
            <a:xfrm>
              <a:off x="3259667" y="1341591"/>
              <a:ext cx="1227668" cy="690030"/>
              <a:chOff x="3149600" y="1398143"/>
              <a:chExt cx="863604" cy="4718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149600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49600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437468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37468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725336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725336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Connecteur droit avec flèche 26"/>
            <p:cNvCxnSpPr/>
            <p:nvPr/>
          </p:nvCxnSpPr>
          <p:spPr>
            <a:xfrm flipV="1">
              <a:off x="2692400" y="1523621"/>
              <a:ext cx="381403" cy="162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2692400" y="1686606"/>
              <a:ext cx="381403" cy="168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1648174" y="1699369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  <a:endParaRPr lang="fr-F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1197237" y="3877732"/>
            <a:ext cx="7946764" cy="252820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1870057" y="2949629"/>
            <a:ext cx="1496187" cy="928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81059" y="3794388"/>
            <a:ext cx="4876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We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need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compute</a:t>
            </a:r>
            <a:r>
              <a:rPr lang="fr-FR" sz="2000" b="1" dirty="0" smtClean="0">
                <a:solidFill>
                  <a:srgbClr val="FF0000"/>
                </a:solidFill>
              </a:rPr>
              <a:t> the </a:t>
            </a:r>
            <a:r>
              <a:rPr lang="fr-FR" sz="2000" b="1" dirty="0" err="1" smtClean="0">
                <a:solidFill>
                  <a:srgbClr val="FF0000"/>
                </a:solidFill>
              </a:rPr>
              <a:t>pIC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recursively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>
            <a:stCxn id="6" idx="4"/>
          </p:cNvCxnSpPr>
          <p:nvPr/>
        </p:nvCxnSpPr>
        <p:spPr>
          <a:xfrm>
            <a:off x="2618151" y="3877732"/>
            <a:ext cx="6516" cy="872068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2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942976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Debugging</a:t>
            </a:r>
            <a:r>
              <a:rPr lang="fr-FR" sz="3600" dirty="0" smtClean="0"/>
              <a:t> </a:t>
            </a:r>
            <a:r>
              <a:rPr lang="fr-FR" sz="3600" dirty="0" err="1" smtClean="0"/>
              <a:t>this</a:t>
            </a:r>
            <a:r>
              <a:rPr lang="fr-FR" sz="3600" dirty="0" smtClean="0"/>
              <a:t> application </a:t>
            </a:r>
            <a:r>
              <a:rPr lang="fr-FR" sz="3600" dirty="0" err="1" smtClean="0"/>
              <a:t>is</a:t>
            </a:r>
            <a:r>
              <a:rPr lang="fr-FR" sz="3600" dirty="0" smtClean="0"/>
              <a:t> </a:t>
            </a:r>
            <a:r>
              <a:rPr lang="fr-FR" sz="3600" dirty="0" err="1" smtClean="0"/>
              <a:t>difficult</a:t>
            </a:r>
            <a:r>
              <a:rPr lang="fr-FR" sz="3600" dirty="0" smtClean="0"/>
              <a:t> !</a:t>
            </a:r>
            <a:endParaRPr lang="fr-FR" sz="36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666706" y="1790701"/>
            <a:ext cx="7235993" cy="4565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err="1" smtClean="0"/>
              <a:t>Complexity</a:t>
            </a:r>
            <a:r>
              <a:rPr lang="fr-FR" b="1" dirty="0" smtClean="0"/>
              <a:t>: </a:t>
            </a:r>
          </a:p>
          <a:p>
            <a:pPr lvl="1"/>
            <a:r>
              <a:rPr lang="fr-FR" b="1" dirty="0" smtClean="0"/>
              <a:t>100~1000 million </a:t>
            </a:r>
            <a:r>
              <a:rPr lang="fr-FR" dirty="0" err="1" smtClean="0"/>
              <a:t>operations</a:t>
            </a:r>
            <a:r>
              <a:rPr lang="fr-FR" dirty="0" smtClean="0"/>
              <a:t>/second</a:t>
            </a:r>
          </a:p>
          <a:p>
            <a:pPr lvl="1"/>
            <a:r>
              <a:rPr lang="fr-FR" b="1" dirty="0" smtClean="0"/>
              <a:t>30</a:t>
            </a:r>
            <a:r>
              <a:rPr lang="fr-FR" dirty="0" smtClean="0"/>
              <a:t> images/second</a:t>
            </a:r>
          </a:p>
          <a:p>
            <a:pPr lvl="1"/>
            <a:r>
              <a:rPr lang="fr-FR" dirty="0" smtClean="0"/>
              <a:t>~</a:t>
            </a:r>
            <a:r>
              <a:rPr lang="fr-FR" b="1" dirty="0" smtClean="0"/>
              <a:t>10 million </a:t>
            </a:r>
            <a:r>
              <a:rPr lang="fr-FR" dirty="0" err="1" smtClean="0"/>
              <a:t>operations</a:t>
            </a:r>
            <a:r>
              <a:rPr lang="fr-FR" dirty="0" smtClean="0"/>
              <a:t>/image</a:t>
            </a:r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Trace </a:t>
            </a:r>
            <a:r>
              <a:rPr lang="fr-FR" b="1" dirty="0" err="1" smtClean="0"/>
              <a:t>characteristics</a:t>
            </a:r>
            <a:endParaRPr lang="fr-FR" b="1" dirty="0"/>
          </a:p>
          <a:p>
            <a:pPr lvl="1"/>
            <a:r>
              <a:rPr lang="fr-FR" b="1" dirty="0" smtClean="0"/>
              <a:t>82</a:t>
            </a:r>
            <a:r>
              <a:rPr lang="fr-FR" dirty="0" smtClean="0"/>
              <a:t> second duration</a:t>
            </a:r>
          </a:p>
          <a:p>
            <a:pPr lvl="2"/>
            <a:r>
              <a:rPr lang="fr-FR" b="1" dirty="0" smtClean="0"/>
              <a:t>258,519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</a:p>
          <a:p>
            <a:pPr lvl="2"/>
            <a:r>
              <a:rPr lang="fr-FR" b="1" dirty="0" smtClean="0"/>
              <a:t>12.7</a:t>
            </a:r>
            <a:r>
              <a:rPr lang="fr-FR" dirty="0" smtClean="0"/>
              <a:t> MB</a:t>
            </a:r>
            <a:endParaRPr lang="fr-FR" dirty="0"/>
          </a:p>
          <a:p>
            <a:pPr lvl="1"/>
            <a:r>
              <a:rPr lang="fr-FR" b="1" dirty="0" smtClean="0"/>
              <a:t>482</a:t>
            </a:r>
            <a:r>
              <a:rPr lang="fr-FR" dirty="0" smtClean="0"/>
              <a:t> second duration</a:t>
            </a:r>
          </a:p>
          <a:p>
            <a:pPr lvl="2"/>
            <a:r>
              <a:rPr lang="fr-FR" b="1" dirty="0" smtClean="0"/>
              <a:t>1,642,033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endParaRPr lang="fr-FR" dirty="0"/>
          </a:p>
          <a:p>
            <a:pPr lvl="2"/>
            <a:r>
              <a:rPr lang="fr-FR" b="1" dirty="0" smtClean="0"/>
              <a:t>83.3</a:t>
            </a:r>
            <a:r>
              <a:rPr lang="fr-FR" dirty="0" smtClean="0"/>
              <a:t> MB</a:t>
            </a:r>
          </a:p>
          <a:p>
            <a:pPr lvl="1"/>
            <a:endParaRPr lang="fr-FR" dirty="0"/>
          </a:p>
        </p:txBody>
      </p:sp>
      <p:pic>
        <p:nvPicPr>
          <p:cNvPr id="9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2" y="1541218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2173732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26" y="1970789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Icon Files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4" y="3377936"/>
            <a:ext cx="908582" cy="9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 dirty="0" err="1" smtClean="0"/>
              <a:t>Compute</a:t>
            </a:r>
            <a:r>
              <a:rPr lang="fr-FR" dirty="0" smtClean="0"/>
              <a:t> best </a:t>
            </a:r>
            <a:r>
              <a:rPr lang="fr-FR" dirty="0" err="1" smtClean="0"/>
              <a:t>cuts</a:t>
            </a:r>
            <a:r>
              <a:rPr lang="fr-FR" dirty="0" smtClean="0"/>
              <a:t>: </a:t>
            </a:r>
            <a:r>
              <a:rPr lang="fr-FR" dirty="0" err="1" smtClean="0"/>
              <a:t>naive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99" y="273561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-5063" y="420481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18962" y="562559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7799" y="484524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7799" y="335316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1183337" y="2466511"/>
          <a:ext cx="7889194" cy="381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1" name="Visio" r:id="rId4" imgW="26727157" imgH="12925458" progId="Visio.Drawing.15">
                  <p:embed/>
                </p:oleObj>
              </mc:Choice>
              <mc:Fallback>
                <p:oleObj name="Visio" r:id="rId4" imgW="26727157" imgH="1292545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3337" y="2466511"/>
                        <a:ext cx="7889194" cy="3815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621953" y="1538026"/>
            <a:ext cx="351314" cy="645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956306" y="1699369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Spatial </a:t>
            </a:r>
            <a:r>
              <a:rPr lang="fr-FR" sz="1600" b="1" dirty="0" err="1" smtClean="0"/>
              <a:t>aggregation</a:t>
            </a:r>
            <a:endParaRPr lang="fr-FR" sz="1600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13578" y="1538041"/>
            <a:ext cx="1540934" cy="645311"/>
            <a:chOff x="2692400" y="1341591"/>
            <a:chExt cx="1794935" cy="690030"/>
          </a:xfrm>
        </p:grpSpPr>
        <p:grpSp>
          <p:nvGrpSpPr>
            <p:cNvPr id="26" name="Groupe 25"/>
            <p:cNvGrpSpPr/>
            <p:nvPr/>
          </p:nvGrpSpPr>
          <p:grpSpPr>
            <a:xfrm>
              <a:off x="3259667" y="1341591"/>
              <a:ext cx="1227668" cy="690030"/>
              <a:chOff x="3149600" y="1398143"/>
              <a:chExt cx="863604" cy="4718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149600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49600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437468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37468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725336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725336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Connecteur droit avec flèche 26"/>
            <p:cNvCxnSpPr/>
            <p:nvPr/>
          </p:nvCxnSpPr>
          <p:spPr>
            <a:xfrm flipV="1">
              <a:off x="2692400" y="1523621"/>
              <a:ext cx="381403" cy="162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2692400" y="1686606"/>
              <a:ext cx="381403" cy="168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1648174" y="1699369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  <a:endParaRPr lang="fr-FR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2641601" y="3791902"/>
            <a:ext cx="6502400" cy="261403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1024468" y="3791902"/>
            <a:ext cx="1718732" cy="1391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02069" y="4816395"/>
            <a:ext cx="402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Which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cut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provides</a:t>
            </a:r>
            <a:r>
              <a:rPr lang="fr-FR" sz="2000" b="1" dirty="0" smtClean="0">
                <a:solidFill>
                  <a:srgbClr val="FF0000"/>
                </a:solidFill>
              </a:rPr>
              <a:t> the best </a:t>
            </a:r>
            <a:r>
              <a:rPr lang="fr-FR" sz="2000" b="1" dirty="0" err="1" smtClean="0">
                <a:solidFill>
                  <a:srgbClr val="FF0000"/>
                </a:solidFill>
              </a:rPr>
              <a:t>pIC</a:t>
            </a:r>
            <a:r>
              <a:rPr lang="fr-FR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Best </a:t>
            </a:r>
            <a:r>
              <a:rPr lang="fr-FR" sz="3200" dirty="0" err="1" smtClean="0"/>
              <a:t>Cut</a:t>
            </a:r>
            <a:r>
              <a:rPr lang="fr-FR" sz="3200" dirty="0" smtClean="0"/>
              <a:t> </a:t>
            </a:r>
            <a:r>
              <a:rPr lang="fr-FR" sz="3200" dirty="0" err="1" smtClean="0"/>
              <a:t>Algorithm</a:t>
            </a:r>
            <a:r>
              <a:rPr lang="fr-FR" sz="3200" dirty="0" smtClean="0"/>
              <a:t>: </a:t>
            </a:r>
            <a:r>
              <a:rPr lang="fr-FR" sz="3200" dirty="0" err="1" smtClean="0"/>
              <a:t>dynamic</a:t>
            </a:r>
            <a:r>
              <a:rPr lang="fr-FR" sz="3200" dirty="0" smtClean="0"/>
              <a:t> </a:t>
            </a:r>
            <a:r>
              <a:rPr lang="fr-FR" sz="3200" dirty="0" err="1" smtClean="0"/>
              <a:t>programming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51</a:t>
            </a:fld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164375" y="1497711"/>
            <a:ext cx="8011910" cy="4780867"/>
            <a:chOff x="1155538" y="968364"/>
            <a:chExt cx="8011910" cy="4780867"/>
          </a:xfrm>
        </p:grpSpPr>
        <p:graphicFrame>
          <p:nvGraphicFramePr>
            <p:cNvPr id="29" name="Obje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9180704"/>
                </p:ext>
              </p:extLst>
            </p:nvPr>
          </p:nvGraphicFramePr>
          <p:xfrm>
            <a:off x="1155538" y="1915222"/>
            <a:ext cx="7928159" cy="38340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14" name="Visio" r:id="rId4" imgW="26727157" imgH="12925458" progId="Visio.Drawing.15">
                    <p:embed/>
                  </p:oleObj>
                </mc:Choice>
                <mc:Fallback>
                  <p:oleObj name="Visio" r:id="rId4" imgW="26727157" imgH="12925458" progId="Visio.Drawing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55538" y="1915222"/>
                          <a:ext cx="7928159" cy="38340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Multiplier 10"/>
            <p:cNvSpPr/>
            <p:nvPr/>
          </p:nvSpPr>
          <p:spPr>
            <a:xfrm>
              <a:off x="3613116" y="5265523"/>
              <a:ext cx="418896" cy="421435"/>
            </a:xfrm>
            <a:prstGeom prst="mathMultiply">
              <a:avLst/>
            </a:prstGeom>
            <a:solidFill>
              <a:srgbClr val="00B050">
                <a:alpha val="9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Multiplier 13"/>
            <p:cNvSpPr/>
            <p:nvPr/>
          </p:nvSpPr>
          <p:spPr>
            <a:xfrm>
              <a:off x="5021747" y="4674810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Multiplier 14"/>
            <p:cNvSpPr/>
            <p:nvPr/>
          </p:nvSpPr>
          <p:spPr>
            <a:xfrm>
              <a:off x="2129427" y="5265523"/>
              <a:ext cx="418896" cy="421435"/>
            </a:xfrm>
            <a:prstGeom prst="mathMultiply">
              <a:avLst/>
            </a:prstGeom>
            <a:solidFill>
              <a:srgbClr val="00B050">
                <a:alpha val="9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Multiplier 15"/>
            <p:cNvSpPr/>
            <p:nvPr/>
          </p:nvSpPr>
          <p:spPr>
            <a:xfrm>
              <a:off x="4484933" y="4674811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Multiplier 20"/>
            <p:cNvSpPr/>
            <p:nvPr/>
          </p:nvSpPr>
          <p:spPr>
            <a:xfrm>
              <a:off x="7364199" y="4674809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Multiplier 21"/>
            <p:cNvSpPr/>
            <p:nvPr/>
          </p:nvSpPr>
          <p:spPr>
            <a:xfrm>
              <a:off x="7901013" y="4674809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Multiplier 26"/>
            <p:cNvSpPr/>
            <p:nvPr/>
          </p:nvSpPr>
          <p:spPr>
            <a:xfrm>
              <a:off x="6843274" y="4674809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Multiplier 27"/>
            <p:cNvSpPr/>
            <p:nvPr/>
          </p:nvSpPr>
          <p:spPr>
            <a:xfrm>
              <a:off x="8604282" y="4019316"/>
              <a:ext cx="418896" cy="421435"/>
            </a:xfrm>
            <a:prstGeom prst="mathMultiply">
              <a:avLst/>
            </a:prstGeom>
            <a:solidFill>
              <a:srgbClr val="00B050">
                <a:alpha val="9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543012" y="1389799"/>
              <a:ext cx="2480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00B050"/>
                  </a:solidFill>
                </a:rPr>
                <a:t>Avoid</a:t>
              </a:r>
              <a:r>
                <a:rPr lang="fr-FR" sz="1400" b="1" dirty="0" smtClean="0">
                  <a:solidFill>
                    <a:srgbClr val="00B050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00B050"/>
                  </a:solidFill>
                </a:rPr>
                <a:t>redundant</a:t>
              </a:r>
              <a:r>
                <a:rPr lang="fr-FR" sz="1400" b="1" dirty="0" smtClean="0">
                  <a:solidFill>
                    <a:srgbClr val="00B050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00B050"/>
                  </a:solidFill>
                </a:rPr>
                <a:t>evaluation</a:t>
              </a:r>
              <a:endParaRPr lang="fr-FR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543012" y="1017592"/>
              <a:ext cx="2624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Save the </a:t>
              </a:r>
              <a:r>
                <a:rPr lang="fr-FR" sz="1400" b="1" dirty="0" err="1" smtClean="0">
                  <a:solidFill>
                    <a:srgbClr val="FF0000"/>
                  </a:solidFill>
                </a:rPr>
                <a:t>intermediate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FF0000"/>
                  </a:solidFill>
                </a:rPr>
                <a:t>results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Multiplier 33"/>
            <p:cNvSpPr/>
            <p:nvPr/>
          </p:nvSpPr>
          <p:spPr>
            <a:xfrm>
              <a:off x="6246491" y="968364"/>
              <a:ext cx="418896" cy="421435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Multiplier 34"/>
            <p:cNvSpPr/>
            <p:nvPr/>
          </p:nvSpPr>
          <p:spPr>
            <a:xfrm>
              <a:off x="6246491" y="1329943"/>
              <a:ext cx="418896" cy="421435"/>
            </a:xfrm>
            <a:prstGeom prst="mathMultiply">
              <a:avLst/>
            </a:prstGeom>
            <a:solidFill>
              <a:srgbClr val="00B050">
                <a:alpha val="9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7799" y="273561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-5063" y="420481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-18962" y="562559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  <a:endParaRPr lang="fr-FR" sz="16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27799" y="484524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27799" y="335316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Recursion</a:t>
            </a:r>
            <a:endParaRPr lang="fr-FR" sz="1600" b="1" dirty="0"/>
          </a:p>
        </p:txBody>
      </p:sp>
      <p:grpSp>
        <p:nvGrpSpPr>
          <p:cNvPr id="31" name="Groupe 30"/>
          <p:cNvGrpSpPr/>
          <p:nvPr/>
        </p:nvGrpSpPr>
        <p:grpSpPr>
          <a:xfrm>
            <a:off x="113578" y="1538041"/>
            <a:ext cx="1540934" cy="645311"/>
            <a:chOff x="2692400" y="1341591"/>
            <a:chExt cx="1794935" cy="690030"/>
          </a:xfrm>
        </p:grpSpPr>
        <p:grpSp>
          <p:nvGrpSpPr>
            <p:cNvPr id="36" name="Groupe 35"/>
            <p:cNvGrpSpPr/>
            <p:nvPr/>
          </p:nvGrpSpPr>
          <p:grpSpPr>
            <a:xfrm>
              <a:off x="3259667" y="1341591"/>
              <a:ext cx="1227668" cy="690030"/>
              <a:chOff x="3149600" y="1398143"/>
              <a:chExt cx="863604" cy="47184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149600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149600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437468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437468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725336" y="1634067"/>
                <a:ext cx="287868" cy="2359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725336" y="1398143"/>
                <a:ext cx="287868" cy="2359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>
                    <a:solidFill>
                      <a:schemeClr val="tx1"/>
                    </a:solidFill>
                  </a:rPr>
                  <a:t>3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flipV="1">
              <a:off x="2692400" y="1523621"/>
              <a:ext cx="381403" cy="162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2692400" y="1686606"/>
              <a:ext cx="381403" cy="168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ZoneTexte 44"/>
          <p:cNvSpPr txBox="1"/>
          <p:nvPr/>
        </p:nvSpPr>
        <p:spPr>
          <a:xfrm>
            <a:off x="1648174" y="1699369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  <a:endParaRPr lang="fr-FR" sz="1600" b="1" dirty="0"/>
          </a:p>
        </p:txBody>
      </p:sp>
      <p:sp>
        <p:nvSpPr>
          <p:cNvPr id="46" name="Rectangle 45"/>
          <p:cNvSpPr/>
          <p:nvPr/>
        </p:nvSpPr>
        <p:spPr>
          <a:xfrm>
            <a:off x="3621953" y="1538026"/>
            <a:ext cx="351314" cy="6453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3956306" y="1699369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Spatial </a:t>
            </a:r>
            <a:r>
              <a:rPr lang="fr-FR" sz="1600" b="1" dirty="0" err="1" smtClean="0"/>
              <a:t>aggregation</a:t>
            </a:r>
            <a:endParaRPr lang="fr-FR" sz="160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2951540" y="6352144"/>
            <a:ext cx="65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Lamarche-Perrin,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CLUSTER 2014]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31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Visualize</a:t>
            </a:r>
            <a:r>
              <a:rPr lang="fr-FR" dirty="0" smtClean="0"/>
              <a:t> the abstraction</a:t>
            </a:r>
            <a:endParaRPr lang="fr-FR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V="1">
            <a:off x="3765884" y="3736988"/>
            <a:ext cx="38206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5043889" y="3736988"/>
            <a:ext cx="400987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075643"/>
              </p:ext>
            </p:extLst>
          </p:nvPr>
        </p:nvGraphicFramePr>
        <p:xfrm>
          <a:off x="5547056" y="2631020"/>
          <a:ext cx="2652415" cy="1984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49" name="Visio" r:id="rId4" imgW="7143904" imgH="5343623" progId="Visio.Drawing.15">
                  <p:embed/>
                </p:oleObj>
              </mc:Choice>
              <mc:Fallback>
                <p:oleObj name="Visio" r:id="rId4" imgW="7143904" imgH="534362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7056" y="2631020"/>
                        <a:ext cx="2652415" cy="1984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33" y="3400691"/>
            <a:ext cx="672594" cy="6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150573"/>
              </p:ext>
            </p:extLst>
          </p:nvPr>
        </p:nvGraphicFramePr>
        <p:xfrm>
          <a:off x="1058460" y="2583625"/>
          <a:ext cx="2707424" cy="2078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50" name="Visio" r:id="rId7" imgW="7753270" imgH="5953118" progId="Visio.Drawing.15">
                  <p:embed/>
                </p:oleObj>
              </mc:Choice>
              <mc:Fallback>
                <p:oleObj name="Visio" r:id="rId7" imgW="7753270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8460" y="2583625"/>
                        <a:ext cx="2707424" cy="2078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951540" y="6352144"/>
            <a:ext cx="65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Lamarche-Perrin,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CLUSTER 2014]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2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Visual </a:t>
            </a:r>
            <a:r>
              <a:rPr lang="fr-FR" dirty="0" err="1" smtClean="0"/>
              <a:t>aggregation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53</a:t>
            </a:fld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53999" y="5206774"/>
            <a:ext cx="8509860" cy="8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44425" y="530962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Decrease</a:t>
            </a:r>
            <a:r>
              <a:rPr lang="fr-FR" b="1" dirty="0" smtClean="0"/>
              <a:t> </a:t>
            </a:r>
            <a:r>
              <a:rPr lang="fr-FR" b="1" dirty="0" err="1" smtClean="0"/>
              <a:t>available</a:t>
            </a:r>
            <a:r>
              <a:rPr lang="fr-FR" b="1" dirty="0" smtClean="0"/>
              <a:t> </a:t>
            </a:r>
            <a:r>
              <a:rPr lang="fr-FR" b="1" dirty="0" err="1" smtClean="0"/>
              <a:t>height</a:t>
            </a:r>
            <a:endParaRPr lang="fr-FR" b="1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225201"/>
              </p:ext>
            </p:extLst>
          </p:nvPr>
        </p:nvGraphicFramePr>
        <p:xfrm>
          <a:off x="2330575" y="2544662"/>
          <a:ext cx="3110728" cy="2326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0" name="Visio" r:id="rId4" imgW="7143904" imgH="5343623" progId="Visio.Drawing.15">
                  <p:embed/>
                </p:oleObj>
              </mc:Choice>
              <mc:Fallback>
                <p:oleObj name="Visio" r:id="rId4" imgW="7143904" imgH="534362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0575" y="2544662"/>
                        <a:ext cx="3110728" cy="2326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146601"/>
              </p:ext>
            </p:extLst>
          </p:nvPr>
        </p:nvGraphicFramePr>
        <p:xfrm>
          <a:off x="5815451" y="2550609"/>
          <a:ext cx="3133134" cy="234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1" name="Visio" r:id="rId6" imgW="7143904" imgH="5343623" progId="Visio.Drawing.15">
                  <p:embed/>
                </p:oleObj>
              </mc:Choice>
              <mc:Fallback>
                <p:oleObj name="Visio" r:id="rId6" imgW="7143904" imgH="534362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15451" y="2550609"/>
                        <a:ext cx="3133134" cy="2343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0" y="2565249"/>
            <a:ext cx="2249213" cy="2248055"/>
            <a:chOff x="1" y="2544662"/>
            <a:chExt cx="2307713" cy="2581276"/>
          </a:xfrm>
        </p:grpSpPr>
        <p:sp>
          <p:nvSpPr>
            <p:cNvPr id="10" name="ZoneTexte 9"/>
            <p:cNvSpPr txBox="1"/>
            <p:nvPr/>
          </p:nvSpPr>
          <p:spPr>
            <a:xfrm>
              <a:off x="1861640" y="254466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</a:t>
              </a:r>
              <a:r>
                <a:rPr lang="fr-FR" dirty="0" smtClean="0"/>
                <a:t>1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71526" y="307454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2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861640" y="3604431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 rot="16200000">
                  <a:off x="-711124" y="3625119"/>
                  <a:ext cx="17915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Hierarchy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711124" y="3625119"/>
                  <a:ext cx="1791581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8197" r="-24590" b="-272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/>
            <p:cNvSpPr txBox="1"/>
            <p:nvPr/>
          </p:nvSpPr>
          <p:spPr>
            <a:xfrm>
              <a:off x="1861640" y="418051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4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879392" y="475660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dirty="0"/>
                <a:t>5</a:t>
              </a:r>
            </a:p>
          </p:txBody>
        </p:sp>
        <p:cxnSp>
          <p:nvCxnSpPr>
            <p:cNvPr id="16" name="Connecteur droit avec flèche 15"/>
            <p:cNvCxnSpPr>
              <a:stCxn id="17" idx="3"/>
              <a:endCxn id="10" idx="1"/>
            </p:cNvCxnSpPr>
            <p:nvPr/>
          </p:nvCxnSpPr>
          <p:spPr>
            <a:xfrm flipV="1">
              <a:off x="1469858" y="2729328"/>
              <a:ext cx="391782" cy="5293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041536" y="3074055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Sa</a:t>
              </a:r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41536" y="447974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Sb</a:t>
              </a:r>
              <a:endParaRPr lang="fr-FR" dirty="0"/>
            </a:p>
          </p:txBody>
        </p:sp>
        <p:cxnSp>
          <p:nvCxnSpPr>
            <p:cNvPr id="19" name="Connecteur droit avec flèche 18"/>
            <p:cNvCxnSpPr>
              <a:stCxn id="17" idx="3"/>
              <a:endCxn id="11" idx="1"/>
            </p:cNvCxnSpPr>
            <p:nvPr/>
          </p:nvCxnSpPr>
          <p:spPr>
            <a:xfrm>
              <a:off x="1469858" y="3258721"/>
              <a:ext cx="401668" cy="4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>
              <a:stCxn id="17" idx="3"/>
              <a:endCxn id="12" idx="1"/>
            </p:cNvCxnSpPr>
            <p:nvPr/>
          </p:nvCxnSpPr>
          <p:spPr>
            <a:xfrm>
              <a:off x="1469858" y="3258721"/>
              <a:ext cx="391782" cy="5303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18" idx="3"/>
              <a:endCxn id="14" idx="1"/>
            </p:cNvCxnSpPr>
            <p:nvPr/>
          </p:nvCxnSpPr>
          <p:spPr>
            <a:xfrm flipV="1">
              <a:off x="1487492" y="4365184"/>
              <a:ext cx="374148" cy="2992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>
              <a:stCxn id="18" idx="3"/>
              <a:endCxn id="15" idx="1"/>
            </p:cNvCxnSpPr>
            <p:nvPr/>
          </p:nvCxnSpPr>
          <p:spPr>
            <a:xfrm>
              <a:off x="1487492" y="4664408"/>
              <a:ext cx="391900" cy="2768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473473" y="369986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endParaRPr lang="fr-FR" dirty="0"/>
            </a:p>
          </p:txBody>
        </p:sp>
        <p:cxnSp>
          <p:nvCxnSpPr>
            <p:cNvPr id="24" name="Connecteur droit avec flèche 23"/>
            <p:cNvCxnSpPr>
              <a:stCxn id="23" idx="3"/>
              <a:endCxn id="17" idx="1"/>
            </p:cNvCxnSpPr>
            <p:nvPr/>
          </p:nvCxnSpPr>
          <p:spPr>
            <a:xfrm flipV="1">
              <a:off x="783173" y="3258721"/>
              <a:ext cx="258363" cy="6258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23" idx="3"/>
              <a:endCxn id="18" idx="1"/>
            </p:cNvCxnSpPr>
            <p:nvPr/>
          </p:nvCxnSpPr>
          <p:spPr>
            <a:xfrm>
              <a:off x="783173" y="3884531"/>
              <a:ext cx="258363" cy="7798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2951540" y="6352144"/>
            <a:ext cx="65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Lamarche-Perrin,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CLUSTER 2014]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41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54</a:t>
            </a:fld>
            <a:endParaRPr lang="fr-FR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1114425" y="5372891"/>
            <a:ext cx="7610475" cy="2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001713" y="549654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8215342" y="54965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4594561" y="56764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930728" y="2409825"/>
            <a:ext cx="2722" cy="27868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608204" y="501203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endParaRPr lang="fr-FR" dirty="0"/>
          </a:p>
        </p:txBody>
      </p:sp>
      <p:sp>
        <p:nvSpPr>
          <p:cNvPr id="51" name="ZoneTexte 50"/>
          <p:cNvSpPr txBox="1"/>
          <p:nvPr/>
        </p:nvSpPr>
        <p:spPr>
          <a:xfrm>
            <a:off x="324550" y="222515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700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 rot="16200000">
            <a:off x="-93107" y="372565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Activity</a:t>
            </a:r>
            <a:r>
              <a:rPr lang="fr-FR" dirty="0" smtClean="0"/>
              <a:t> Ratio</a:t>
            </a:r>
            <a:endParaRPr lang="fr-FR" dirty="0"/>
          </a:p>
        </p:txBody>
      </p:sp>
      <p:pic>
        <p:nvPicPr>
          <p:cNvPr id="53" name="Picture 4" descr="Capture d'écran de 2015-05-30 18:51:0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6499" r="28438" b="15723"/>
          <a:stretch/>
        </p:blipFill>
        <p:spPr bwMode="auto">
          <a:xfrm>
            <a:off x="1001713" y="2340516"/>
            <a:ext cx="7723187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eur droit avec flèche 53"/>
          <p:cNvCxnSpPr/>
          <p:nvPr/>
        </p:nvCxnSpPr>
        <p:spPr>
          <a:xfrm flipH="1" flipV="1">
            <a:off x="2087266" y="4886326"/>
            <a:ext cx="90784" cy="1057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2371725" y="1861658"/>
            <a:ext cx="559683" cy="23769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6562726" y="4886326"/>
            <a:ext cx="685799" cy="790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671407" y="5943575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1243125" y="149232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6790959" y="568286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65" name="Connecteur droit avec flèche 64"/>
          <p:cNvCxnSpPr/>
          <p:nvPr/>
        </p:nvCxnSpPr>
        <p:spPr>
          <a:xfrm flipH="1">
            <a:off x="5648325" y="2222587"/>
            <a:ext cx="541412" cy="369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6189737" y="2002115"/>
            <a:ext cx="114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MPI_Wait</a:t>
            </a:r>
            <a:endParaRPr lang="fr-FR" i="1" dirty="0"/>
          </a:p>
        </p:txBody>
      </p:sp>
      <p:cxnSp>
        <p:nvCxnSpPr>
          <p:cNvPr id="69" name="Connecteur droit avec flèche 68"/>
          <p:cNvCxnSpPr/>
          <p:nvPr/>
        </p:nvCxnSpPr>
        <p:spPr>
          <a:xfrm flipH="1">
            <a:off x="7211678" y="2326971"/>
            <a:ext cx="541412" cy="369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7753090" y="210649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MPI_Send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695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65" y="1308103"/>
            <a:ext cx="5230810" cy="523081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750" y="34628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Nancy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456607" y="153903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graphene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56607" y="213929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graphite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56607" y="424782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griffon</a:t>
            </a:r>
            <a:endParaRPr lang="fr-FR" b="1" dirty="0"/>
          </a:p>
        </p:txBody>
      </p:sp>
      <p:cxnSp>
        <p:nvCxnSpPr>
          <p:cNvPr id="11" name="Connecteur droit avec flèche 10"/>
          <p:cNvCxnSpPr>
            <a:stCxn id="6" idx="3"/>
            <a:endCxn id="7" idx="1"/>
          </p:cNvCxnSpPr>
          <p:nvPr/>
        </p:nvCxnSpPr>
        <p:spPr>
          <a:xfrm flipV="1">
            <a:off x="857617" y="1723697"/>
            <a:ext cx="598990" cy="1923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6" idx="3"/>
            <a:endCxn id="8" idx="1"/>
          </p:cNvCxnSpPr>
          <p:nvPr/>
        </p:nvCxnSpPr>
        <p:spPr>
          <a:xfrm flipV="1">
            <a:off x="857617" y="2323957"/>
            <a:ext cx="598990" cy="13236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3"/>
            <a:endCxn id="9" idx="1"/>
          </p:cNvCxnSpPr>
          <p:nvPr/>
        </p:nvCxnSpPr>
        <p:spPr>
          <a:xfrm>
            <a:off x="857617" y="3647561"/>
            <a:ext cx="598990" cy="7849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33532" y="1397876"/>
            <a:ext cx="0" cy="65952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633532" y="2194560"/>
            <a:ext cx="0" cy="38862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633532" y="2730515"/>
            <a:ext cx="0" cy="36855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178050" y="5461000"/>
            <a:ext cx="914400" cy="482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145826" y="577178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13635" y="5153489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176332" y="4797776"/>
            <a:ext cx="1805118" cy="5444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98275" y="537705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34" name="Connecteur droit avec flèche 33"/>
          <p:cNvCxnSpPr>
            <a:stCxn id="33" idx="1"/>
          </p:cNvCxnSpPr>
          <p:nvPr/>
        </p:nvCxnSpPr>
        <p:spPr>
          <a:xfrm flipH="1" flipV="1">
            <a:off x="6550358" y="5377050"/>
            <a:ext cx="1347917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633532" y="6558513"/>
            <a:ext cx="5164268" cy="48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506203" y="65702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575751" y="65516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41458" y="65702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30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65" y="1308103"/>
            <a:ext cx="5230810" cy="523081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750" y="34628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Nancy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456607" y="153903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graphene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56607" y="213929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graphite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56607" y="424782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griffon</a:t>
            </a:r>
            <a:endParaRPr lang="fr-FR" b="1" dirty="0"/>
          </a:p>
        </p:txBody>
      </p:sp>
      <p:cxnSp>
        <p:nvCxnSpPr>
          <p:cNvPr id="11" name="Connecteur droit avec flèche 10"/>
          <p:cNvCxnSpPr>
            <a:stCxn id="6" idx="3"/>
            <a:endCxn id="7" idx="1"/>
          </p:cNvCxnSpPr>
          <p:nvPr/>
        </p:nvCxnSpPr>
        <p:spPr>
          <a:xfrm flipV="1">
            <a:off x="857617" y="1723697"/>
            <a:ext cx="598990" cy="1923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6" idx="3"/>
            <a:endCxn id="8" idx="1"/>
          </p:cNvCxnSpPr>
          <p:nvPr/>
        </p:nvCxnSpPr>
        <p:spPr>
          <a:xfrm flipV="1">
            <a:off x="857617" y="2323957"/>
            <a:ext cx="598990" cy="13236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3"/>
            <a:endCxn id="9" idx="1"/>
          </p:cNvCxnSpPr>
          <p:nvPr/>
        </p:nvCxnSpPr>
        <p:spPr>
          <a:xfrm>
            <a:off x="857617" y="3647561"/>
            <a:ext cx="598990" cy="7849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33532" y="1397876"/>
            <a:ext cx="0" cy="65952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633532" y="2194560"/>
            <a:ext cx="0" cy="38862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633532" y="2730515"/>
            <a:ext cx="0" cy="36855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178050" y="5461000"/>
            <a:ext cx="914400" cy="482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145826" y="577178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13635" y="5153489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176332" y="4797776"/>
            <a:ext cx="1805118" cy="5444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98275" y="537705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34" name="Connecteur droit avec flèche 33"/>
          <p:cNvCxnSpPr>
            <a:stCxn id="33" idx="1"/>
          </p:cNvCxnSpPr>
          <p:nvPr/>
        </p:nvCxnSpPr>
        <p:spPr>
          <a:xfrm flipH="1" flipV="1">
            <a:off x="6550358" y="5377050"/>
            <a:ext cx="1347917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633532" y="6558513"/>
            <a:ext cx="5164268" cy="48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506203" y="65702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575751" y="65516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41458" y="65702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4803341" y="2508622"/>
            <a:ext cx="935744" cy="4061653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5739086" y="3983421"/>
            <a:ext cx="2290817" cy="26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997258" y="424782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Local perturbation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65" y="1308103"/>
            <a:ext cx="5230810" cy="523081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750" y="34628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Nancy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456607" y="153903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graphene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56607" y="213929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graphite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56607" y="424782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griffon</a:t>
            </a:r>
            <a:endParaRPr lang="fr-FR" b="1" dirty="0"/>
          </a:p>
        </p:txBody>
      </p:sp>
      <p:cxnSp>
        <p:nvCxnSpPr>
          <p:cNvPr id="11" name="Connecteur droit avec flèche 10"/>
          <p:cNvCxnSpPr>
            <a:stCxn id="6" idx="3"/>
            <a:endCxn id="7" idx="1"/>
          </p:cNvCxnSpPr>
          <p:nvPr/>
        </p:nvCxnSpPr>
        <p:spPr>
          <a:xfrm flipV="1">
            <a:off x="857617" y="1723697"/>
            <a:ext cx="598990" cy="1923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6" idx="3"/>
            <a:endCxn id="8" idx="1"/>
          </p:cNvCxnSpPr>
          <p:nvPr/>
        </p:nvCxnSpPr>
        <p:spPr>
          <a:xfrm flipV="1">
            <a:off x="857617" y="2323957"/>
            <a:ext cx="598990" cy="13236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3"/>
            <a:endCxn id="9" idx="1"/>
          </p:cNvCxnSpPr>
          <p:nvPr/>
        </p:nvCxnSpPr>
        <p:spPr>
          <a:xfrm>
            <a:off x="857617" y="3647561"/>
            <a:ext cx="598990" cy="7849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33532" y="1397876"/>
            <a:ext cx="0" cy="65952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633532" y="2194560"/>
            <a:ext cx="0" cy="38862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633532" y="2730515"/>
            <a:ext cx="0" cy="36855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178050" y="5461000"/>
            <a:ext cx="914400" cy="482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145826" y="577178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13635" y="5153489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176332" y="4797776"/>
            <a:ext cx="1805118" cy="5444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98275" y="537705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34" name="Connecteur droit avec flèche 33"/>
          <p:cNvCxnSpPr>
            <a:stCxn id="33" idx="1"/>
          </p:cNvCxnSpPr>
          <p:nvPr/>
        </p:nvCxnSpPr>
        <p:spPr>
          <a:xfrm flipH="1" flipV="1">
            <a:off x="6550358" y="5377050"/>
            <a:ext cx="1347917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633532" y="6558513"/>
            <a:ext cx="5164268" cy="48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506203" y="65702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575751" y="65516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41458" y="65702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3870072" y="1918072"/>
            <a:ext cx="4150301" cy="812443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>
            <a:stCxn id="5" idx="3"/>
          </p:cNvCxnSpPr>
          <p:nvPr/>
        </p:nvCxnSpPr>
        <p:spPr>
          <a:xfrm flipH="1" flipV="1">
            <a:off x="6085491" y="2766372"/>
            <a:ext cx="1812784" cy="1157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483367" y="3923508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Ethernet 10 G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s</a:t>
            </a:r>
            <a:r>
              <a:rPr lang="fr-FR" b="1" dirty="0" err="1" smtClean="0">
                <a:solidFill>
                  <a:srgbClr val="FF0000"/>
                </a:solidFill>
              </a:rPr>
              <a:t>rv</a:t>
            </a:r>
            <a:r>
              <a:rPr lang="fr-FR" b="1" dirty="0" smtClean="0">
                <a:solidFill>
                  <a:srgbClr val="FF0000"/>
                </a:solidFill>
              </a:rPr>
              <a:t>/</a:t>
            </a:r>
            <a:r>
              <a:rPr lang="fr-FR" b="1" dirty="0" err="1" smtClean="0">
                <a:solidFill>
                  <a:srgbClr val="FF0000"/>
                </a:solidFill>
              </a:rPr>
              <a:t>srv_data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class C (700 </a:t>
            </a:r>
            <a:r>
              <a:rPr lang="fr-FR" dirty="0" err="1" smtClean="0"/>
              <a:t>processes</a:t>
            </a:r>
            <a:r>
              <a:rPr lang="fr-FR" dirty="0" smtClean="0"/>
              <a:t>) on G5K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65" y="1308103"/>
            <a:ext cx="5230810" cy="523081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750" y="34628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Nancy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456607" y="153903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graphene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56607" y="213929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graphite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56607" y="424782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griffon</a:t>
            </a:r>
            <a:endParaRPr lang="fr-FR" b="1" dirty="0"/>
          </a:p>
        </p:txBody>
      </p:sp>
      <p:cxnSp>
        <p:nvCxnSpPr>
          <p:cNvPr id="11" name="Connecteur droit avec flèche 10"/>
          <p:cNvCxnSpPr>
            <a:stCxn id="6" idx="3"/>
            <a:endCxn id="7" idx="1"/>
          </p:cNvCxnSpPr>
          <p:nvPr/>
        </p:nvCxnSpPr>
        <p:spPr>
          <a:xfrm flipV="1">
            <a:off x="857617" y="1723697"/>
            <a:ext cx="598990" cy="1923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6" idx="3"/>
            <a:endCxn id="8" idx="1"/>
          </p:cNvCxnSpPr>
          <p:nvPr/>
        </p:nvCxnSpPr>
        <p:spPr>
          <a:xfrm flipV="1">
            <a:off x="857617" y="2323957"/>
            <a:ext cx="598990" cy="13236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3"/>
            <a:endCxn id="9" idx="1"/>
          </p:cNvCxnSpPr>
          <p:nvPr/>
        </p:nvCxnSpPr>
        <p:spPr>
          <a:xfrm>
            <a:off x="857617" y="3647561"/>
            <a:ext cx="598990" cy="7849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33532" y="1397876"/>
            <a:ext cx="0" cy="65952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633532" y="2194560"/>
            <a:ext cx="0" cy="38862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633532" y="2730515"/>
            <a:ext cx="0" cy="36855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178050" y="5461000"/>
            <a:ext cx="914400" cy="482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145826" y="577178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MPI_init</a:t>
            </a:r>
            <a:endParaRPr lang="fr-FR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13635" y="5153489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MPI_Allreduce</a:t>
            </a:r>
            <a:endParaRPr lang="fr-FR" i="1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176332" y="4797776"/>
            <a:ext cx="1805118" cy="5444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98275" y="537705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MPI_Recv</a:t>
            </a:r>
            <a:endParaRPr lang="fr-FR" i="1" dirty="0"/>
          </a:p>
        </p:txBody>
      </p:sp>
      <p:cxnSp>
        <p:nvCxnSpPr>
          <p:cNvPr id="34" name="Connecteur droit avec flèche 33"/>
          <p:cNvCxnSpPr>
            <a:stCxn id="33" idx="1"/>
          </p:cNvCxnSpPr>
          <p:nvPr/>
        </p:nvCxnSpPr>
        <p:spPr>
          <a:xfrm flipH="1" flipV="1">
            <a:off x="6550358" y="5377050"/>
            <a:ext cx="1347917" cy="184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633532" y="6558513"/>
            <a:ext cx="5164268" cy="48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506203" y="65702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575751" y="65516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74 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41458" y="65702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3870072" y="1308103"/>
            <a:ext cx="4150301" cy="812443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6059573" y="2151947"/>
            <a:ext cx="1812784" cy="1157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457449" y="3309083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Homogeneous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behavior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 err="1" smtClean="0"/>
              <a:t>Implementation</a:t>
            </a:r>
            <a:r>
              <a:rPr lang="fr-FR" sz="4800" b="1" dirty="0" smtClean="0"/>
              <a:t>:</a:t>
            </a:r>
            <a:br>
              <a:rPr lang="fr-FR" sz="4800" b="1" dirty="0" smtClean="0"/>
            </a:br>
            <a:r>
              <a:rPr lang="fr-FR" dirty="0" err="1" smtClean="0"/>
              <a:t>Ocelotl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endParaRPr lang="fr-FR" sz="4800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2" y="3166747"/>
            <a:ext cx="138391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890000" cy="942976"/>
          </a:xfrm>
        </p:spPr>
        <p:txBody>
          <a:bodyPr>
            <a:noAutofit/>
          </a:bodyPr>
          <a:lstStyle/>
          <a:p>
            <a:r>
              <a:rPr lang="fr-FR" sz="3200" dirty="0" smtClean="0"/>
              <a:t>How to </a:t>
            </a:r>
            <a:r>
              <a:rPr lang="fr-FR" sz="3200" dirty="0" err="1" smtClean="0"/>
              <a:t>find</a:t>
            </a:r>
            <a:r>
              <a:rPr lang="fr-FR" sz="3200" dirty="0" smtClean="0"/>
              <a:t> the sources of </a:t>
            </a:r>
            <a:r>
              <a:rPr lang="fr-FR" sz="3200" dirty="0" err="1" smtClean="0"/>
              <a:t>our</a:t>
            </a:r>
            <a:r>
              <a:rPr lang="fr-FR" sz="3200" dirty="0" smtClean="0"/>
              <a:t> perturbations?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" y="1308103"/>
            <a:ext cx="8053917" cy="47143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63057" y="6125518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Only</a:t>
            </a:r>
            <a:r>
              <a:rPr lang="fr-FR" sz="2400" b="1" dirty="0" smtClean="0"/>
              <a:t> 20 000 </a:t>
            </a:r>
            <a:r>
              <a:rPr lang="fr-FR" sz="2400" b="1" dirty="0" err="1" smtClean="0"/>
              <a:t>events</a:t>
            </a:r>
            <a:r>
              <a:rPr lang="fr-FR" sz="2400" b="1" dirty="0" smtClean="0"/>
              <a:t> 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7027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Difficulties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9700" y="2010833"/>
            <a:ext cx="7112001" cy="4140200"/>
          </a:xfrm>
        </p:spPr>
        <p:txBody>
          <a:bodyPr>
            <a:normAutofit/>
          </a:bodyPr>
          <a:lstStyle/>
          <a:p>
            <a:r>
              <a:rPr lang="fr-FR" b="1" dirty="0" smtClean="0"/>
              <a:t>Top down </a:t>
            </a:r>
            <a:r>
              <a:rPr lang="fr-FR" b="1" dirty="0" err="1" smtClean="0"/>
              <a:t>approach</a:t>
            </a:r>
            <a:r>
              <a:rPr lang="fr-FR" b="1" dirty="0" smtClean="0"/>
              <a:t>:</a:t>
            </a:r>
          </a:p>
          <a:p>
            <a:pPr marL="457200" lvl="1" indent="0">
              <a:buNone/>
            </a:pPr>
            <a:r>
              <a:rPr lang="fr-FR" dirty="0" err="1" smtClean="0">
                <a:solidFill>
                  <a:schemeClr val="accent6"/>
                </a:solidFill>
              </a:rPr>
              <a:t>Overview</a:t>
            </a:r>
            <a:endParaRPr lang="fr-FR" dirty="0" smtClean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chemeClr val="accent6"/>
                </a:solidFill>
              </a:rPr>
              <a:t>Zoom</a:t>
            </a:r>
          </a:p>
          <a:p>
            <a:pPr marL="457200" lvl="1" indent="0">
              <a:buNone/>
            </a:pPr>
            <a:r>
              <a:rPr lang="fr-FR" dirty="0" err="1" smtClean="0">
                <a:solidFill>
                  <a:schemeClr val="accent6"/>
                </a:solidFill>
              </a:rPr>
              <a:t>Filter</a:t>
            </a:r>
            <a:endParaRPr lang="fr-FR" dirty="0" smtClean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r>
              <a:rPr lang="fr-FR" dirty="0" err="1" smtClean="0">
                <a:solidFill>
                  <a:schemeClr val="accent6"/>
                </a:solidFill>
              </a:rPr>
              <a:t>Details</a:t>
            </a:r>
            <a:r>
              <a:rPr lang="fr-FR" dirty="0" smtClean="0">
                <a:solidFill>
                  <a:schemeClr val="accent6"/>
                </a:solidFill>
              </a:rPr>
              <a:t> on </a:t>
            </a:r>
            <a:r>
              <a:rPr lang="fr-FR" dirty="0" err="1" smtClean="0">
                <a:solidFill>
                  <a:schemeClr val="accent6"/>
                </a:solidFill>
              </a:rPr>
              <a:t>demand</a:t>
            </a:r>
            <a:endParaRPr lang="fr-FR" dirty="0" smtClean="0">
              <a:solidFill>
                <a:schemeClr val="accent6"/>
              </a:solidFill>
            </a:endParaRPr>
          </a:p>
          <a:p>
            <a:r>
              <a:rPr lang="fr-FR" b="1" dirty="0" smtClean="0"/>
              <a:t>Performance:</a:t>
            </a:r>
          </a:p>
          <a:p>
            <a:pPr lvl="1"/>
            <a:r>
              <a:rPr lang="fr-FR" dirty="0" err="1" smtClean="0">
                <a:solidFill>
                  <a:schemeClr val="accent6"/>
                </a:solidFill>
              </a:rPr>
              <a:t>Aggregation</a:t>
            </a:r>
            <a:r>
              <a:rPr lang="fr-FR" dirty="0" smtClean="0">
                <a:solidFill>
                  <a:schemeClr val="accent6"/>
                </a:solidFill>
              </a:rPr>
              <a:t> </a:t>
            </a:r>
            <a:r>
              <a:rPr lang="fr-FR" dirty="0" err="1" smtClean="0">
                <a:solidFill>
                  <a:schemeClr val="accent6"/>
                </a:solidFill>
              </a:rPr>
              <a:t>algorithm</a:t>
            </a:r>
            <a:endParaRPr lang="fr-FR" dirty="0" smtClean="0">
              <a:solidFill>
                <a:schemeClr val="accent6"/>
              </a:solidFill>
            </a:endParaRPr>
          </a:p>
          <a:p>
            <a:pPr lvl="1"/>
            <a:r>
              <a:rPr lang="fr-FR" dirty="0" err="1" smtClean="0"/>
              <a:t>Interactivity</a:t>
            </a:r>
            <a:endParaRPr lang="fr-FR" dirty="0" smtClean="0"/>
          </a:p>
          <a:p>
            <a:r>
              <a:rPr lang="fr-FR" b="1" dirty="0" err="1" smtClean="0"/>
              <a:t>Reusability</a:t>
            </a:r>
            <a:r>
              <a:rPr lang="fr-FR" b="1" dirty="0" smtClean="0"/>
              <a:t>/</a:t>
            </a:r>
            <a:r>
              <a:rPr lang="fr-FR" b="1" dirty="0" err="1" smtClean="0"/>
              <a:t>Extendability</a:t>
            </a:r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60</a:t>
            </a:fld>
            <a:endParaRPr lang="fr-FR" dirty="0"/>
          </a:p>
        </p:txBody>
      </p:sp>
      <p:pic>
        <p:nvPicPr>
          <p:cNvPr id="5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43012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010" y="4591634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900605" y="2476500"/>
            <a:ext cx="509095" cy="1604433"/>
            <a:chOff x="1505312" y="4079109"/>
            <a:chExt cx="1306282" cy="4400477"/>
          </a:xfrm>
        </p:grpSpPr>
        <p:pic>
          <p:nvPicPr>
            <p:cNvPr id="9" name="Picture 6" descr="eye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312" y="4079109"/>
              <a:ext cx="1219200" cy="121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n, zoom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475" y="5298310"/>
              <a:ext cx="1045037" cy="1045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ilter icon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394" y="6455749"/>
              <a:ext cx="1219200" cy="1009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lis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394" y="7260384"/>
              <a:ext cx="1219200" cy="121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305868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37" y="2921026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s://cdn0.iconfinder.com/data/icons/weboo-2/512/tick.png&amp;sa=X&amp;ei=H6lYVcnUGMPpUpKtgfgJ&amp;ved=0CAkQ8wc&amp;usg=AFQjCNHDNX4mMo5Yl0iB6JCNnsOYJHJSw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3729026"/>
            <a:ext cx="299480" cy="3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Ocelotl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61</a:t>
            </a:fld>
            <a:endParaRPr lang="fr-FR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000489"/>
              </p:ext>
            </p:extLst>
          </p:nvPr>
        </p:nvGraphicFramePr>
        <p:xfrm>
          <a:off x="254000" y="1487491"/>
          <a:ext cx="8643597" cy="481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0" name="Visio" r:id="rId4" imgW="7381893" imgH="4114800" progId="Visio.Drawing.15">
                  <p:embed/>
                </p:oleObj>
              </mc:Choice>
              <mc:Fallback>
                <p:oleObj name="Visio" r:id="rId4" imgW="7381893" imgH="41148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" y="1487491"/>
                        <a:ext cx="8643597" cy="4818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149" name="Picture 237" descr="http://www.google.fr/url?source=imglanding&amp;ct=img&amp;q=http://3.bp.blogspot.com/-42CAxs1afEE/UzTBaQWFz2I/AAAAAAAAAbk/7bTiTdIKhgk/s1600/C++-unofficial.sh-600x600.png&amp;sa=X&amp;ei=DFNsVfHGNILyUPSegJAL&amp;ved=0CAkQ8wc&amp;usg=AFQjCNEhEEwdInsp1dB5jD5M76EjqngfP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28" y="4530065"/>
            <a:ext cx="624467" cy="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4" y="1592936"/>
            <a:ext cx="560881" cy="5669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1592936"/>
            <a:ext cx="560881" cy="5669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00637" y="6484987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Pagano et al., HPCS 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27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Ocelotl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62</a:t>
            </a:fld>
            <a:endParaRPr lang="fr-FR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254000" y="1487491"/>
          <a:ext cx="8643597" cy="481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10" name="Visio" r:id="rId4" imgW="7381893" imgH="4114800" progId="Visio.Drawing.15">
                  <p:embed/>
                </p:oleObj>
              </mc:Choice>
              <mc:Fallback>
                <p:oleObj name="Visio" r:id="rId4" imgW="7381893" imgH="41148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" y="1487491"/>
                        <a:ext cx="8643597" cy="4818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149" name="Picture 237" descr="http://www.google.fr/url?source=imglanding&amp;ct=img&amp;q=http://3.bp.blogspot.com/-42CAxs1afEE/UzTBaQWFz2I/AAAAAAAAAbk/7bTiTdIKhgk/s1600/C++-unofficial.sh-600x600.png&amp;sa=X&amp;ei=DFNsVfHGNILyUPSegJAL&amp;ved=0CAkQ8wc&amp;usg=AFQjCNEhEEwdInsp1dB5jD5M76EjqngfP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28" y="4530065"/>
            <a:ext cx="624467" cy="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4" y="1592936"/>
            <a:ext cx="560881" cy="5669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1592936"/>
            <a:ext cx="560881" cy="566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6459" y="3378200"/>
            <a:ext cx="6592342" cy="10414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8077200" y="1016000"/>
            <a:ext cx="266700" cy="234950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12874" y="492780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Plug-ins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00637" y="6484987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Pagano et al., HPCS 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29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Ocelotl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63</a:t>
            </a:fld>
            <a:endParaRPr lang="fr-FR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201013"/>
              </p:ext>
            </p:extLst>
          </p:nvPr>
        </p:nvGraphicFramePr>
        <p:xfrm>
          <a:off x="254000" y="1487491"/>
          <a:ext cx="8643597" cy="481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5" name="Visio" r:id="rId4" imgW="7381893" imgH="4114800" progId="Visio.Drawing.15">
                  <p:embed/>
                </p:oleObj>
              </mc:Choice>
              <mc:Fallback>
                <p:oleObj name="Visio" r:id="rId4" imgW="7381893" imgH="41148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" y="1487491"/>
                        <a:ext cx="8643597" cy="4818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149" name="Picture 237" descr="http://www.google.fr/url?source=imglanding&amp;ct=img&amp;q=http://3.bp.blogspot.com/-42CAxs1afEE/UzTBaQWFz2I/AAAAAAAAAbk/7bTiTdIKhgk/s1600/C++-unofficial.sh-600x600.png&amp;sa=X&amp;ei=DFNsVfHGNILyUPSegJAL&amp;ved=0CAkQ8wc&amp;usg=AFQjCNEhEEwdInsp1dB5jD5M76EjqngfP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28" y="4530065"/>
            <a:ext cx="624467" cy="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4" y="1592936"/>
            <a:ext cx="560881" cy="5669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1592936"/>
            <a:ext cx="560881" cy="566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9541" y="4449336"/>
            <a:ext cx="1115554" cy="132699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449338" y="1016000"/>
            <a:ext cx="3222701" cy="3433336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608540" y="49278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Extern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library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00637" y="6484987"/>
            <a:ext cx="45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Pagano et al., HPCS 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94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How to </a:t>
            </a:r>
            <a:r>
              <a:rPr lang="fr-FR" dirty="0" err="1" smtClean="0"/>
              <a:t>improve</a:t>
            </a:r>
            <a:r>
              <a:rPr lang="fr-FR" dirty="0" smtClean="0"/>
              <a:t> performance?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9" name="AutoShape 2" descr="http://www.google.fr/url?source=imglanding&amp;ct=img&amp;q=http://www.iconarchive.com/download/i83503/custom-icon-design/mono-general-1/information.ico&amp;sa=X&amp;ei=p0BoVdLVIMGAU5vOgYAD&amp;ved=0CAkQ8wc&amp;usg=AFQjCNGO2t4CUtrpaZQp3x7hKRemTfkQcQ"/>
          <p:cNvSpPr>
            <a:spLocks noChangeAspect="1" noChangeArrowheads="1"/>
          </p:cNvSpPr>
          <p:nvPr/>
        </p:nvSpPr>
        <p:spPr bwMode="auto">
          <a:xfrm>
            <a:off x="-128905" y="-24066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838054" y="2054935"/>
            <a:ext cx="7540917" cy="4436353"/>
            <a:chOff x="405801" y="1696411"/>
            <a:chExt cx="8324247" cy="5010948"/>
          </a:xfrm>
        </p:grpSpPr>
        <p:pic>
          <p:nvPicPr>
            <p:cNvPr id="6" name="Picture 8" descr="microscop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510" y="1696411"/>
              <a:ext cx="798276" cy="112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man, user icon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38" y="4836523"/>
              <a:ext cx="1235922" cy="123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/>
            <p:cNvCxnSpPr/>
            <p:nvPr/>
          </p:nvCxnSpPr>
          <p:spPr>
            <a:xfrm flipV="1">
              <a:off x="1594731" y="2357583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05801" y="3052360"/>
              <a:ext cx="112082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Trace DB</a:t>
              </a:r>
              <a:endParaRPr lang="fr-FR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40884" y="3044321"/>
              <a:ext cx="1860118" cy="417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Trace Reading</a:t>
              </a:r>
              <a:endParaRPr lang="fr-FR" b="1" dirty="0"/>
            </a:p>
          </p:txBody>
        </p:sp>
        <p:pic>
          <p:nvPicPr>
            <p:cNvPr id="28" name="Picture 2" descr="http://www.scienceplug.com/wp-content/uploads/2013/12/icon_240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207" y="1748042"/>
              <a:ext cx="1230596" cy="123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3601003" y="2929739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Microscopic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689190" y="6055177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Macroscopic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0983" y="6144480"/>
              <a:ext cx="982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Analyst</a:t>
              </a:r>
              <a:endParaRPr lang="fr-FR" b="1" dirty="0"/>
            </a:p>
          </p:txBody>
        </p:sp>
        <p:pic>
          <p:nvPicPr>
            <p:cNvPr id="47" name="Picture 4" descr="http://www.google.fr/url?source=imglanding&amp;ct=img&amp;q=https://cdn0.iconfinder.com/data/icons/glyph_set/160/globe_world_browser.png&amp;sa=X&amp;ei=4-RkVbXiOsj5UqTmgYgL&amp;ved=0CAkQ8wc&amp;usg=AFQjCNGfHdc9MV3URkqqz8-0bEkblmWwc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783" y="5009774"/>
              <a:ext cx="1274704" cy="127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367" y="1837753"/>
              <a:ext cx="1062844" cy="1025492"/>
            </a:xfrm>
            <a:prstGeom prst="rect">
              <a:avLst/>
            </a:prstGeom>
          </p:spPr>
        </p:pic>
        <p:pic>
          <p:nvPicPr>
            <p:cNvPr id="63492" name="Picture 4" descr="http://lofthou.se/wp-content/themes/lofthouse/img/template/build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364" y="5132983"/>
              <a:ext cx="911169" cy="91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494" name="Picture 6" descr="http://www.google.fr/url?source=imglanding&amp;ct=img&amp;q=https://cdn2.iconfinder.com/data/icons/windows-8-metro-style/512/scissors.png&amp;sa=X&amp;ei=hURoVceXJIbyUszAg6gE&amp;ved=0CAkQ8wc&amp;usg=AFQjCNEpVbWEt6RqAOM-v5Q6G240y_fGd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885" y="3452480"/>
              <a:ext cx="934288" cy="93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eye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54" y="5255306"/>
              <a:ext cx="773302" cy="77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/>
            <p:cNvSpPr txBox="1"/>
            <p:nvPr/>
          </p:nvSpPr>
          <p:spPr>
            <a:xfrm>
              <a:off x="6317173" y="1731786"/>
              <a:ext cx="1189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Measures</a:t>
              </a:r>
              <a:endParaRPr lang="fr-FR" b="1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196687" y="3733680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Best </a:t>
              </a:r>
              <a:r>
                <a:rPr lang="fr-FR" b="1" dirty="0" err="1" smtClean="0"/>
                <a:t>Cut</a:t>
              </a:r>
              <a:endParaRPr lang="fr-FR" b="1" dirty="0" smtClean="0"/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188712" y="5496116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Partition</a:t>
              </a:r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450211" y="6061028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Visualization</a:t>
              </a:r>
              <a:endParaRPr lang="fr-FR" b="1" dirty="0" smtClean="0"/>
            </a:p>
            <a:p>
              <a:pPr algn="ctr"/>
              <a:r>
                <a:rPr lang="fr-FR" b="1" dirty="0" smtClean="0"/>
                <a:t>Technique</a:t>
              </a:r>
              <a:endParaRPr lang="fr-FR" b="1" dirty="0"/>
            </a:p>
          </p:txBody>
        </p:sp>
        <p:pic>
          <p:nvPicPr>
            <p:cNvPr id="39" name="Picture 10" descr="http://www.google.fr/url?source=imglanding&amp;ct=img&amp;q=https://cdn2.iconfinder.com/data/icons/windows-8-metro-style/128/database.png&amp;sa=X&amp;ei=X-FkVZa9LML-Urv5gOAO&amp;ved=0CAkQ8wc&amp;usg=AFQjCNGkmcs8dzqs71J701aqLJSait-ex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87" y="1897268"/>
              <a:ext cx="906462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http://www.google.fr/url?source=imglanding&amp;ct=img&amp;q=http://static1.squarespace.com/static/530f66d6e4b05207a038945b/t/544e7e4ae4b0cfe049008e57/1395765538381/profit+curve+icon.png&amp;sa=X&amp;ei=neJkVePIAYXnUtCegYAM&amp;ved=0CAkQ8wc&amp;usg=AFQjCNFNQZzr5Y53I2kLdW33IEY9SUtME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04" y="2784928"/>
              <a:ext cx="936423" cy="68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Connecteur droit avec flèche 71"/>
            <p:cNvCxnSpPr/>
            <p:nvPr/>
          </p:nvCxnSpPr>
          <p:spPr>
            <a:xfrm flipV="1">
              <a:off x="3108760" y="2352514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 flipV="1">
              <a:off x="4727587" y="2351649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10" idx="2"/>
            </p:cNvCxnSpPr>
            <p:nvPr/>
          </p:nvCxnSpPr>
          <p:spPr>
            <a:xfrm flipH="1">
              <a:off x="5827115" y="2863245"/>
              <a:ext cx="17674" cy="58923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6195177" y="2774872"/>
              <a:ext cx="503931" cy="36529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5763948" y="4477284"/>
              <a:ext cx="0" cy="53249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4603465" y="5650982"/>
              <a:ext cx="64842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>
              <a:off x="3180047" y="5650982"/>
              <a:ext cx="58481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1556583" y="5646469"/>
              <a:ext cx="635989" cy="902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7715027" y="2806359"/>
              <a:ext cx="1015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r>
                <a:rPr lang="fr-FR" b="1" dirty="0" smtClean="0"/>
                <a:t> </a:t>
              </a:r>
            </a:p>
            <a:p>
              <a:pPr algn="ctr"/>
              <a:r>
                <a:rPr lang="fr-FR" b="1" dirty="0" err="1" smtClean="0"/>
                <a:t>Curves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00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54000" y="365127"/>
            <a:ext cx="7332133" cy="942976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Avoid</a:t>
            </a:r>
            <a:r>
              <a:rPr lang="fr-FR" dirty="0" smtClean="0"/>
              <a:t> </a:t>
            </a:r>
            <a:r>
              <a:rPr lang="fr-FR" dirty="0" err="1" smtClean="0"/>
              <a:t>useless</a:t>
            </a:r>
            <a:r>
              <a:rPr lang="fr-FR" dirty="0" smtClean="0"/>
              <a:t> </a:t>
            </a:r>
            <a:r>
              <a:rPr lang="fr-FR" dirty="0" err="1" smtClean="0"/>
              <a:t>recomputation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interaction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9" name="AutoShape 2" descr="http://www.google.fr/url?source=imglanding&amp;ct=img&amp;q=http://www.iconarchive.com/download/i83503/custom-icon-design/mono-general-1/information.ico&amp;sa=X&amp;ei=p0BoVdLVIMGAU5vOgYAD&amp;ved=0CAkQ8wc&amp;usg=AFQjCNGO2t4CUtrpaZQp3x7hKRemTfkQcQ"/>
          <p:cNvSpPr>
            <a:spLocks noChangeAspect="1" noChangeArrowheads="1"/>
          </p:cNvSpPr>
          <p:nvPr/>
        </p:nvSpPr>
        <p:spPr bwMode="auto">
          <a:xfrm>
            <a:off x="-128905" y="-24066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438150" y="2054935"/>
            <a:ext cx="7940821" cy="4436353"/>
            <a:chOff x="-35644" y="1696411"/>
            <a:chExt cx="8765692" cy="5010948"/>
          </a:xfrm>
        </p:grpSpPr>
        <p:pic>
          <p:nvPicPr>
            <p:cNvPr id="6" name="Picture 8" descr="microscop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510" y="1696411"/>
              <a:ext cx="798276" cy="112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man, user icon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38" y="4836523"/>
              <a:ext cx="1235922" cy="123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/>
            <p:cNvCxnSpPr/>
            <p:nvPr/>
          </p:nvCxnSpPr>
          <p:spPr>
            <a:xfrm flipV="1">
              <a:off x="1594731" y="2357583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05801" y="3052360"/>
              <a:ext cx="112082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Trace DB</a:t>
              </a:r>
              <a:endParaRPr lang="fr-FR" b="1" dirty="0"/>
            </a:p>
          </p:txBody>
        </p:sp>
        <p:pic>
          <p:nvPicPr>
            <p:cNvPr id="28" name="Picture 2" descr="http://www.scienceplug.com/wp-content/uploads/2013/12/icon_240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207" y="1748042"/>
              <a:ext cx="1230596" cy="123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3601003" y="2929739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Microscopic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689190" y="6055177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Macroscopic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0983" y="6144480"/>
              <a:ext cx="982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Analyst</a:t>
              </a:r>
              <a:endParaRPr lang="fr-FR" b="1" dirty="0"/>
            </a:p>
          </p:txBody>
        </p:sp>
        <p:pic>
          <p:nvPicPr>
            <p:cNvPr id="47" name="Picture 4" descr="http://www.google.fr/url?source=imglanding&amp;ct=img&amp;q=https://cdn0.iconfinder.com/data/icons/glyph_set/160/globe_world_browser.png&amp;sa=X&amp;ei=4-RkVbXiOsj5UqTmgYgL&amp;ved=0CAkQ8wc&amp;usg=AFQjCNGfHdc9MV3URkqqz8-0bEkblmWwc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783" y="5009774"/>
              <a:ext cx="1274704" cy="127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367" y="1837753"/>
              <a:ext cx="1062844" cy="1025492"/>
            </a:xfrm>
            <a:prstGeom prst="rect">
              <a:avLst/>
            </a:prstGeom>
          </p:spPr>
        </p:pic>
        <p:pic>
          <p:nvPicPr>
            <p:cNvPr id="63492" name="Picture 4" descr="http://lofthou.se/wp-content/themes/lofthouse/img/template/build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364" y="5132983"/>
              <a:ext cx="911169" cy="91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494" name="Picture 6" descr="http://www.google.fr/url?source=imglanding&amp;ct=img&amp;q=https://cdn2.iconfinder.com/data/icons/windows-8-metro-style/512/scissors.png&amp;sa=X&amp;ei=hURoVceXJIbyUszAg6gE&amp;ved=0CAkQ8wc&amp;usg=AFQjCNEpVbWEt6RqAOM-v5Q6G240y_fGd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885" y="3452480"/>
              <a:ext cx="934288" cy="93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eye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54" y="5255306"/>
              <a:ext cx="773302" cy="77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/>
            <p:cNvSpPr txBox="1"/>
            <p:nvPr/>
          </p:nvSpPr>
          <p:spPr>
            <a:xfrm>
              <a:off x="6317173" y="1731786"/>
              <a:ext cx="1189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Measures</a:t>
              </a:r>
              <a:endParaRPr lang="fr-FR" b="1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196687" y="3733680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Best </a:t>
              </a:r>
              <a:r>
                <a:rPr lang="fr-FR" b="1" dirty="0" err="1" smtClean="0"/>
                <a:t>Cut</a:t>
              </a:r>
              <a:endParaRPr lang="fr-FR" b="1" dirty="0" smtClean="0"/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188712" y="5496116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Partition</a:t>
              </a:r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450211" y="6061028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Visualization</a:t>
              </a:r>
              <a:endParaRPr lang="fr-FR" b="1" dirty="0" smtClean="0"/>
            </a:p>
            <a:p>
              <a:pPr algn="ctr"/>
              <a:r>
                <a:rPr lang="fr-FR" b="1" dirty="0" smtClean="0"/>
                <a:t>Technique</a:t>
              </a:r>
              <a:endParaRPr lang="fr-FR" b="1" dirty="0"/>
            </a:p>
          </p:txBody>
        </p:sp>
        <p:pic>
          <p:nvPicPr>
            <p:cNvPr id="39" name="Picture 10" descr="http://www.google.fr/url?source=imglanding&amp;ct=img&amp;q=https://cdn2.iconfinder.com/data/icons/windows-8-metro-style/128/database.png&amp;sa=X&amp;ei=X-FkVZa9LML-Urv5gOAO&amp;ved=0CAkQ8wc&amp;usg=AFQjCNGkmcs8dzqs71J701aqLJSait-ex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87" y="1897268"/>
              <a:ext cx="906462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http://www.google.fr/url?source=imglanding&amp;ct=img&amp;q=http://static1.squarespace.com/static/530f66d6e4b05207a038945b/t/544e7e4ae4b0cfe049008e57/1395765538381/profit+curve+icon.png&amp;sa=X&amp;ei=neJkVePIAYXnUtCegYAM&amp;ved=0CAkQ8wc&amp;usg=AFQjCNFNQZzr5Y53I2kLdW33IEY9SUtME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04" y="2784928"/>
              <a:ext cx="936423" cy="68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Connecteur droit avec flèche 71"/>
            <p:cNvCxnSpPr/>
            <p:nvPr/>
          </p:nvCxnSpPr>
          <p:spPr>
            <a:xfrm flipV="1">
              <a:off x="3108760" y="2352514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 flipV="1">
              <a:off x="4727587" y="2351649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10" idx="2"/>
            </p:cNvCxnSpPr>
            <p:nvPr/>
          </p:nvCxnSpPr>
          <p:spPr>
            <a:xfrm flipH="1">
              <a:off x="5827115" y="2863245"/>
              <a:ext cx="17674" cy="58923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6195177" y="2774872"/>
              <a:ext cx="503931" cy="36529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5763948" y="4477284"/>
              <a:ext cx="0" cy="53249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4603465" y="5650982"/>
              <a:ext cx="64842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>
              <a:off x="3180047" y="5650982"/>
              <a:ext cx="58481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1556583" y="5646469"/>
              <a:ext cx="635989" cy="902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stCxn id="11" idx="0"/>
            </p:cNvCxnSpPr>
            <p:nvPr/>
          </p:nvCxnSpPr>
          <p:spPr>
            <a:xfrm rot="5400000" flipH="1" flipV="1">
              <a:off x="255606" y="3314322"/>
              <a:ext cx="2380295" cy="664108"/>
            </a:xfrm>
            <a:prstGeom prst="curvedConnector3">
              <a:avLst>
                <a:gd name="adj1" fmla="val 50000"/>
              </a:avLst>
            </a:prstGeom>
            <a:ln w="444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V="1">
              <a:off x="1266099" y="3922654"/>
              <a:ext cx="3985789" cy="1066270"/>
            </a:xfrm>
            <a:prstGeom prst="curvedConnector3">
              <a:avLst>
                <a:gd name="adj1" fmla="val 33976"/>
              </a:avLst>
            </a:prstGeom>
            <a:ln w="444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7715027" y="2806359"/>
              <a:ext cx="1015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r>
                <a:rPr lang="fr-FR" b="1" dirty="0" smtClean="0"/>
                <a:t> </a:t>
              </a:r>
            </a:p>
            <a:p>
              <a:pPr algn="ctr"/>
              <a:r>
                <a:rPr lang="fr-FR" b="1" dirty="0" err="1" smtClean="0"/>
                <a:t>Curves</a:t>
              </a:r>
              <a:endParaRPr lang="fr-FR" b="1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1925297" y="4259147"/>
              <a:ext cx="3326591" cy="5214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7030A0"/>
                  </a:solidFill>
                </a:rPr>
                <a:t>Change </a:t>
              </a:r>
              <a:r>
                <a:rPr lang="fr-FR" sz="2400" b="1" dirty="0" err="1" smtClean="0">
                  <a:solidFill>
                    <a:srgbClr val="7030A0"/>
                  </a:solidFill>
                </a:rPr>
                <a:t>aggregation</a:t>
              </a:r>
              <a:endParaRPr lang="fr-FR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-35644" y="3641645"/>
              <a:ext cx="2065735" cy="5214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7030A0"/>
                  </a:solidFill>
                </a:rPr>
                <a:t>Zoom, </a:t>
              </a:r>
              <a:r>
                <a:rPr lang="fr-FR" sz="2400" b="1" dirty="0" err="1" smtClean="0">
                  <a:solidFill>
                    <a:srgbClr val="7030A0"/>
                  </a:solidFill>
                </a:rPr>
                <a:t>filter</a:t>
              </a:r>
              <a:endParaRPr lang="fr-FR" sz="24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2047503" y="324828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Trace Reading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4026925" y="6443465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 err="1" smtClean="0"/>
              <a:t>Dosimont</a:t>
            </a:r>
            <a:r>
              <a:rPr lang="fr-FR" b="1" dirty="0" smtClean="0"/>
              <a:t>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64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Improving</a:t>
            </a:r>
            <a:r>
              <a:rPr lang="fr-FR" dirty="0" smtClean="0"/>
              <a:t> trace </a:t>
            </a:r>
            <a:r>
              <a:rPr lang="fr-FR" dirty="0" err="1" smtClean="0"/>
              <a:t>reading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9" name="AutoShape 2" descr="http://www.google.fr/url?source=imglanding&amp;ct=img&amp;q=http://www.iconarchive.com/download/i83503/custom-icon-design/mono-general-1/information.ico&amp;sa=X&amp;ei=p0BoVdLVIMGAU5vOgYAD&amp;ved=0CAkQ8wc&amp;usg=AFQjCNGO2t4CUtrpaZQp3x7hKRemTfkQcQ"/>
          <p:cNvSpPr>
            <a:spLocks noChangeAspect="1" noChangeArrowheads="1"/>
          </p:cNvSpPr>
          <p:nvPr/>
        </p:nvSpPr>
        <p:spPr bwMode="auto">
          <a:xfrm>
            <a:off x="-128905" y="-24066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838054" y="2054935"/>
            <a:ext cx="7540917" cy="4436353"/>
            <a:chOff x="405801" y="1696411"/>
            <a:chExt cx="8324247" cy="5010948"/>
          </a:xfrm>
        </p:grpSpPr>
        <p:pic>
          <p:nvPicPr>
            <p:cNvPr id="6" name="Picture 8" descr="microscop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510" y="1696411"/>
              <a:ext cx="798276" cy="112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man, user icon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38" y="4836523"/>
              <a:ext cx="1235922" cy="123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/>
            <p:cNvCxnSpPr/>
            <p:nvPr/>
          </p:nvCxnSpPr>
          <p:spPr>
            <a:xfrm flipV="1">
              <a:off x="1594731" y="2357583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05801" y="3052360"/>
              <a:ext cx="112082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Trace DB</a:t>
              </a:r>
              <a:endParaRPr lang="fr-FR" b="1" dirty="0"/>
            </a:p>
          </p:txBody>
        </p:sp>
        <p:pic>
          <p:nvPicPr>
            <p:cNvPr id="28" name="Picture 2" descr="http://www.scienceplug.com/wp-content/uploads/2013/12/icon_240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207" y="1748042"/>
              <a:ext cx="1230596" cy="123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3601003" y="2929739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Microscopic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689190" y="6055177"/>
              <a:ext cx="1824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Macroscopic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Representation</a:t>
              </a:r>
              <a:endParaRPr lang="fr-FR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0983" y="6144480"/>
              <a:ext cx="982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Analyst</a:t>
              </a:r>
              <a:endParaRPr lang="fr-FR" b="1" dirty="0"/>
            </a:p>
          </p:txBody>
        </p:sp>
        <p:pic>
          <p:nvPicPr>
            <p:cNvPr id="47" name="Picture 4" descr="http://www.google.fr/url?source=imglanding&amp;ct=img&amp;q=https://cdn0.iconfinder.com/data/icons/glyph_set/160/globe_world_browser.png&amp;sa=X&amp;ei=4-RkVbXiOsj5UqTmgYgL&amp;ved=0CAkQ8wc&amp;usg=AFQjCNGfHdc9MV3URkqqz8-0bEkblmWwc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783" y="5009774"/>
              <a:ext cx="1274704" cy="127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367" y="1837753"/>
              <a:ext cx="1062844" cy="1025492"/>
            </a:xfrm>
            <a:prstGeom prst="rect">
              <a:avLst/>
            </a:prstGeom>
          </p:spPr>
        </p:pic>
        <p:pic>
          <p:nvPicPr>
            <p:cNvPr id="63492" name="Picture 4" descr="http://lofthou.se/wp-content/themes/lofthouse/img/template/build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364" y="5132983"/>
              <a:ext cx="911169" cy="91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494" name="Picture 6" descr="http://www.google.fr/url?source=imglanding&amp;ct=img&amp;q=https://cdn2.iconfinder.com/data/icons/windows-8-metro-style/512/scissors.png&amp;sa=X&amp;ei=hURoVceXJIbyUszAg6gE&amp;ved=0CAkQ8wc&amp;usg=AFQjCNEpVbWEt6RqAOM-v5Q6G240y_fGd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885" y="3452480"/>
              <a:ext cx="934288" cy="93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eye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54" y="5255306"/>
              <a:ext cx="773302" cy="77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/>
            <p:cNvSpPr txBox="1"/>
            <p:nvPr/>
          </p:nvSpPr>
          <p:spPr>
            <a:xfrm>
              <a:off x="6317173" y="1731786"/>
              <a:ext cx="1189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endParaRPr lang="fr-FR" b="1" dirty="0" smtClean="0"/>
            </a:p>
            <a:p>
              <a:pPr algn="ctr"/>
              <a:r>
                <a:rPr lang="fr-FR" b="1" dirty="0" err="1" smtClean="0"/>
                <a:t>Measures</a:t>
              </a:r>
              <a:endParaRPr lang="fr-FR" b="1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196687" y="3733680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Best </a:t>
              </a:r>
              <a:r>
                <a:rPr lang="fr-FR" b="1" dirty="0" err="1" smtClean="0"/>
                <a:t>Cut</a:t>
              </a:r>
              <a:endParaRPr lang="fr-FR" b="1" dirty="0" smtClean="0"/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188712" y="5496116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Partition</a:t>
              </a:r>
            </a:p>
            <a:p>
              <a:pPr algn="ctr"/>
              <a:r>
                <a:rPr lang="fr-FR" b="1" dirty="0" smtClean="0"/>
                <a:t>Computation</a:t>
              </a:r>
              <a:endParaRPr lang="fr-FR" b="1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450211" y="6061028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Visualization</a:t>
              </a:r>
              <a:endParaRPr lang="fr-FR" b="1" dirty="0" smtClean="0"/>
            </a:p>
            <a:p>
              <a:pPr algn="ctr"/>
              <a:r>
                <a:rPr lang="fr-FR" b="1" dirty="0" smtClean="0"/>
                <a:t>Technique</a:t>
              </a:r>
              <a:endParaRPr lang="fr-FR" b="1" dirty="0"/>
            </a:p>
          </p:txBody>
        </p:sp>
        <p:pic>
          <p:nvPicPr>
            <p:cNvPr id="39" name="Picture 10" descr="http://www.google.fr/url?source=imglanding&amp;ct=img&amp;q=https://cdn2.iconfinder.com/data/icons/windows-8-metro-style/128/database.png&amp;sa=X&amp;ei=X-FkVZa9LML-Urv5gOAO&amp;ved=0CAkQ8wc&amp;usg=AFQjCNGkmcs8dzqs71J701aqLJSait-ex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87" y="1897268"/>
              <a:ext cx="906462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http://www.google.fr/url?source=imglanding&amp;ct=img&amp;q=http://static1.squarespace.com/static/530f66d6e4b05207a038945b/t/544e7e4ae4b0cfe049008e57/1395765538381/profit+curve+icon.png&amp;sa=X&amp;ei=neJkVePIAYXnUtCegYAM&amp;ved=0CAkQ8wc&amp;usg=AFQjCNFNQZzr5Y53I2kLdW33IEY9SUtME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04" y="2784928"/>
              <a:ext cx="936423" cy="68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Connecteur droit avec flèche 71"/>
            <p:cNvCxnSpPr/>
            <p:nvPr/>
          </p:nvCxnSpPr>
          <p:spPr>
            <a:xfrm flipV="1">
              <a:off x="3108760" y="2352514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 flipV="1">
              <a:off x="4727587" y="2351649"/>
              <a:ext cx="597841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10" idx="2"/>
            </p:cNvCxnSpPr>
            <p:nvPr/>
          </p:nvCxnSpPr>
          <p:spPr>
            <a:xfrm flipH="1">
              <a:off x="5827115" y="2863245"/>
              <a:ext cx="17674" cy="58923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6195177" y="2774872"/>
              <a:ext cx="503931" cy="36529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5763948" y="4477284"/>
              <a:ext cx="0" cy="53249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4603465" y="5650982"/>
              <a:ext cx="64842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>
              <a:off x="3180047" y="5650982"/>
              <a:ext cx="58481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1556583" y="5646469"/>
              <a:ext cx="635989" cy="902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7715027" y="2806359"/>
              <a:ext cx="1015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/>
                <a:t>Quality</a:t>
              </a:r>
              <a:r>
                <a:rPr lang="fr-FR" b="1" dirty="0" smtClean="0"/>
                <a:t> </a:t>
              </a:r>
            </a:p>
            <a:p>
              <a:pPr algn="ctr"/>
              <a:r>
                <a:rPr lang="fr-FR" b="1" dirty="0" err="1" smtClean="0"/>
                <a:t>Curves</a:t>
              </a:r>
              <a:endParaRPr lang="fr-FR" b="1" dirty="0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 flipH="1">
            <a:off x="3566810" y="1944415"/>
            <a:ext cx="5874" cy="591491"/>
          </a:xfrm>
          <a:prstGeom prst="straightConnector1">
            <a:avLst/>
          </a:prstGeom>
          <a:ln w="444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2111596" y="2052058"/>
            <a:ext cx="104227" cy="55348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74085" y="1221061"/>
            <a:ext cx="2935968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Query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optimization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+</a:t>
            </a:r>
            <a:r>
              <a:rPr lang="fr-FR" sz="2400" b="1" dirty="0" err="1">
                <a:solidFill>
                  <a:srgbClr val="FF0000"/>
                </a:solidFill>
              </a:rPr>
              <a:t>i</a:t>
            </a:r>
            <a:r>
              <a:rPr lang="fr-FR" sz="2400" b="1" dirty="0" err="1" smtClean="0">
                <a:solidFill>
                  <a:srgbClr val="FF0000"/>
                </a:solidFill>
              </a:rPr>
              <a:t>terator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128241" y="1401471"/>
            <a:ext cx="378228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Microscopic</a:t>
            </a:r>
            <a:r>
              <a:rPr lang="fr-FR" sz="2400" b="1" dirty="0" smtClean="0">
                <a:solidFill>
                  <a:srgbClr val="FF0000"/>
                </a:solidFill>
              </a:rPr>
              <a:t> model cache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46" name="Connecteur droit avec flèche 33"/>
          <p:cNvCxnSpPr/>
          <p:nvPr/>
        </p:nvCxnSpPr>
        <p:spPr>
          <a:xfrm rot="5400000" flipH="1" flipV="1">
            <a:off x="726469" y="3480495"/>
            <a:ext cx="2107352" cy="601614"/>
          </a:xfrm>
          <a:prstGeom prst="curvedConnector3">
            <a:avLst>
              <a:gd name="adj1" fmla="val 50000"/>
            </a:avLst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67"/>
          <p:cNvCxnSpPr/>
          <p:nvPr/>
        </p:nvCxnSpPr>
        <p:spPr>
          <a:xfrm flipV="1">
            <a:off x="1617396" y="4025899"/>
            <a:ext cx="3610717" cy="944003"/>
          </a:xfrm>
          <a:prstGeom prst="curvedConnector3">
            <a:avLst>
              <a:gd name="adj1" fmla="val 33976"/>
            </a:avLst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2214562" y="4323807"/>
            <a:ext cx="3013551" cy="46166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Change </a:t>
            </a:r>
            <a:r>
              <a:rPr lang="fr-FR" sz="2400" b="1" dirty="0" err="1" smtClean="0">
                <a:solidFill>
                  <a:srgbClr val="7030A0"/>
                </a:solidFill>
              </a:rPr>
              <a:t>aggregation</a:t>
            </a:r>
            <a:endParaRPr lang="fr-FR" sz="2400" b="1" dirty="0">
              <a:solidFill>
                <a:srgbClr val="7030A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438150" y="3777113"/>
            <a:ext cx="1871345" cy="46166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Zoom, </a:t>
            </a:r>
            <a:r>
              <a:rPr lang="fr-FR" sz="2400" b="1" dirty="0" err="1" smtClean="0">
                <a:solidFill>
                  <a:srgbClr val="7030A0"/>
                </a:solidFill>
              </a:rPr>
              <a:t>filter</a:t>
            </a:r>
            <a:endParaRPr lang="fr-FR" sz="2400" b="1" dirty="0">
              <a:solidFill>
                <a:srgbClr val="7030A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047503" y="324828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Trace Reading</a:t>
            </a:r>
            <a:endParaRPr lang="fr-FR" b="1" dirty="0"/>
          </a:p>
        </p:txBody>
      </p:sp>
      <p:sp>
        <p:nvSpPr>
          <p:cNvPr id="60" name="ZoneTexte 59"/>
          <p:cNvSpPr txBox="1"/>
          <p:nvPr/>
        </p:nvSpPr>
        <p:spPr>
          <a:xfrm>
            <a:off x="4026925" y="6443465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 err="1" smtClean="0"/>
              <a:t>Dosimont</a:t>
            </a:r>
            <a:r>
              <a:rPr lang="fr-FR" b="1" dirty="0" smtClean="0"/>
              <a:t>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62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Microscopic</a:t>
            </a:r>
            <a:r>
              <a:rPr lang="fr-FR" dirty="0" smtClean="0"/>
              <a:t> Model Cache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68" name="Espace réservé du contenu 2"/>
          <p:cNvSpPr>
            <a:spLocks noGrp="1"/>
          </p:cNvSpPr>
          <p:nvPr>
            <p:ph idx="1"/>
          </p:nvPr>
        </p:nvSpPr>
        <p:spPr>
          <a:xfrm>
            <a:off x="254000" y="1419225"/>
            <a:ext cx="8648700" cy="2009776"/>
          </a:xfrm>
        </p:spPr>
        <p:txBody>
          <a:bodyPr>
            <a:normAutofit/>
          </a:bodyPr>
          <a:lstStyle/>
          <a:p>
            <a:r>
              <a:rPr lang="fr-FR" b="1" dirty="0" smtClean="0"/>
              <a:t>Cache Size &lt;&lt; Trace  Size</a:t>
            </a:r>
          </a:p>
          <a:p>
            <a:r>
              <a:rPr lang="fr-FR" dirty="0" smtClean="0"/>
              <a:t>Reading time </a:t>
            </a:r>
            <a:r>
              <a:rPr lang="fr-FR" b="1" dirty="0" err="1" smtClean="0"/>
              <a:t>only</a:t>
            </a:r>
            <a:r>
              <a:rPr lang="fr-FR" b="1" dirty="0" smtClean="0"/>
              <a:t> </a:t>
            </a:r>
            <a:r>
              <a:rPr lang="fr-FR" b="1" dirty="0" err="1" smtClean="0"/>
              <a:t>depends</a:t>
            </a:r>
            <a:r>
              <a:rPr lang="fr-FR" b="1" dirty="0" smtClean="0"/>
              <a:t> on </a:t>
            </a:r>
            <a:r>
              <a:rPr lang="fr-FR" b="1" dirty="0" err="1" smtClean="0"/>
              <a:t>microscopic</a:t>
            </a:r>
            <a:r>
              <a:rPr lang="fr-FR" b="1" dirty="0" smtClean="0"/>
              <a:t> model size</a:t>
            </a:r>
            <a:r>
              <a:rPr lang="fr-FR" dirty="0" smtClean="0"/>
              <a:t> and not on original trace file size 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7656"/>
              </p:ext>
            </p:extLst>
          </p:nvPr>
        </p:nvGraphicFramePr>
        <p:xfrm>
          <a:off x="89691" y="3063875"/>
          <a:ext cx="9054309" cy="329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4" name="Acrobat Document" r:id="rId4" imgW="7543712" imgH="2743083" progId="AcroExch.Document.11">
                  <p:embed/>
                </p:oleObj>
              </mc:Choice>
              <mc:Fallback>
                <p:oleObj name="Acrobat Document" r:id="rId4" imgW="7543712" imgH="274308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691" y="3063875"/>
                        <a:ext cx="9054309" cy="3292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40725" y="6356351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17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br>
              <a:rPr lang="fr-FR" dirty="0" smtClean="0"/>
            </a:br>
            <a:r>
              <a:rPr lang="fr-FR" dirty="0" smtClean="0"/>
              <a:t>and Future </a:t>
            </a:r>
            <a:r>
              <a:rPr lang="fr-FR" dirty="0" err="1" smtClean="0"/>
              <a:t>Work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3970" name="Picture 2" descr="http://www.google.fr/url?source=imglanding&amp;ct=img&amp;q=https://cdn2.iconfinder.com/data/icons/windows-8-metro-style/128/finish_flag.png&amp;sa=X&amp;ei=OElqVemNI4nfU7bzgMAP&amp;ved=0CAkQ8wc&amp;usg=AFQjCNHDx7VPR0ihqjp9EwkuZuZPhaP7QQ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295433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7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of </a:t>
            </a:r>
            <a:r>
              <a:rPr lang="fr-FR" dirty="0" err="1" smtClean="0"/>
              <a:t>my</a:t>
            </a:r>
            <a:r>
              <a:rPr lang="fr-FR" dirty="0" smtClean="0"/>
              <a:t> contributions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450427" y="1519766"/>
            <a:ext cx="7452271" cy="458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Method to </a:t>
            </a:r>
            <a:r>
              <a:rPr lang="fr-FR" b="1" dirty="0" err="1" smtClean="0"/>
              <a:t>build</a:t>
            </a:r>
            <a:r>
              <a:rPr lang="fr-FR" b="1" dirty="0" smtClean="0"/>
              <a:t> </a:t>
            </a:r>
            <a:r>
              <a:rPr lang="fr-FR" b="1" dirty="0" err="1" smtClean="0"/>
              <a:t>overviews</a:t>
            </a:r>
            <a:r>
              <a:rPr lang="fr-FR" b="1" dirty="0" smtClean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fr-FR" sz="2400" dirty="0" err="1" smtClean="0"/>
              <a:t>Appropriate</a:t>
            </a:r>
            <a:r>
              <a:rPr lang="fr-FR" sz="2400" dirty="0" smtClean="0"/>
              <a:t> </a:t>
            </a:r>
            <a:r>
              <a:rPr lang="fr-FR" sz="2400" b="1" dirty="0" err="1" smtClean="0"/>
              <a:t>metrics</a:t>
            </a:r>
            <a:r>
              <a:rPr lang="fr-FR" sz="2400" dirty="0" smtClean="0"/>
              <a:t> </a:t>
            </a:r>
            <a:r>
              <a:rPr lang="fr-FR" sz="2400" dirty="0"/>
              <a:t>and </a:t>
            </a:r>
            <a:r>
              <a:rPr lang="fr-FR" sz="2400" b="1" dirty="0"/>
              <a:t>structure</a:t>
            </a:r>
            <a:r>
              <a:rPr lang="fr-FR" sz="2400" dirty="0"/>
              <a:t> for trace </a:t>
            </a:r>
            <a:r>
              <a:rPr lang="fr-FR" sz="2400" dirty="0" err="1" smtClean="0"/>
              <a:t>analysis</a:t>
            </a:r>
            <a:endParaRPr lang="fr-FR" sz="2400" dirty="0" smtClean="0"/>
          </a:p>
          <a:p>
            <a:pPr marL="685800" lvl="2">
              <a:spcBef>
                <a:spcPts val="1000"/>
              </a:spcBef>
            </a:pPr>
            <a:r>
              <a:rPr lang="fr-FR" sz="2400" b="1" dirty="0" smtClean="0"/>
              <a:t>Temporal and </a:t>
            </a:r>
            <a:r>
              <a:rPr lang="fr-FR" sz="2400" b="1" dirty="0" err="1" smtClean="0"/>
              <a:t>spatiotemporal</a:t>
            </a:r>
            <a:r>
              <a:rPr lang="fr-FR" sz="2400" b="1" dirty="0" smtClean="0"/>
              <a:t> </a:t>
            </a:r>
            <a:r>
              <a:rPr lang="fr-FR" sz="2400" dirty="0" smtClean="0"/>
              <a:t>data </a:t>
            </a:r>
            <a:r>
              <a:rPr lang="fr-FR" sz="2400" dirty="0" err="1" smtClean="0"/>
              <a:t>aggregations</a:t>
            </a:r>
            <a:endParaRPr lang="fr-FR" sz="2400" dirty="0"/>
          </a:p>
          <a:p>
            <a:pPr lvl="1"/>
            <a:r>
              <a:rPr lang="fr-FR" b="1" dirty="0" err="1" smtClean="0"/>
              <a:t>Visualization</a:t>
            </a:r>
            <a:r>
              <a:rPr lang="fr-FR" b="1" dirty="0" smtClean="0"/>
              <a:t> techniques: </a:t>
            </a:r>
            <a:r>
              <a:rPr lang="fr-FR" dirty="0" smtClean="0"/>
              <a:t>data and </a:t>
            </a:r>
            <a:r>
              <a:rPr lang="fr-FR" dirty="0" err="1" smtClean="0"/>
              <a:t>visual</a:t>
            </a:r>
            <a:r>
              <a:rPr lang="fr-FR" dirty="0" smtClean="0"/>
              <a:t> </a:t>
            </a:r>
            <a:r>
              <a:rPr lang="fr-FR" dirty="0" err="1" smtClean="0"/>
              <a:t>aggregations</a:t>
            </a:r>
            <a:endParaRPr lang="fr-FR" dirty="0" smtClean="0"/>
          </a:p>
          <a:p>
            <a:r>
              <a:rPr lang="fr-FR" b="1" dirty="0" err="1" smtClean="0"/>
              <a:t>Implementation</a:t>
            </a:r>
            <a:endParaRPr lang="fr-FR" b="1" dirty="0" smtClean="0"/>
          </a:p>
          <a:p>
            <a:pPr lvl="1"/>
            <a:r>
              <a:rPr lang="fr-FR" dirty="0" err="1" smtClean="0"/>
              <a:t>Overviews</a:t>
            </a:r>
            <a:endParaRPr lang="fr-FR" dirty="0" smtClean="0"/>
          </a:p>
          <a:p>
            <a:pPr lvl="1"/>
            <a:r>
              <a:rPr lang="fr-FR" b="1" dirty="0" smtClean="0"/>
              <a:t>Interaction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endParaRPr lang="fr-FR" dirty="0" smtClean="0"/>
          </a:p>
          <a:p>
            <a:pPr lvl="1"/>
            <a:r>
              <a:rPr lang="fr-FR" dirty="0" smtClean="0"/>
              <a:t>Techniques </a:t>
            </a:r>
            <a:r>
              <a:rPr lang="fr-FR" dirty="0" err="1" smtClean="0"/>
              <a:t>ensuring</a:t>
            </a:r>
            <a:r>
              <a:rPr lang="fr-FR" dirty="0" smtClean="0"/>
              <a:t> </a:t>
            </a:r>
            <a:r>
              <a:rPr lang="fr-FR" b="1" dirty="0" err="1" smtClean="0"/>
              <a:t>interactivity</a:t>
            </a:r>
            <a:r>
              <a:rPr lang="fr-FR" b="1" dirty="0" smtClean="0"/>
              <a:t> performance</a:t>
            </a:r>
          </a:p>
          <a:p>
            <a:pPr lvl="1"/>
            <a:endParaRPr lang="fr-FR" sz="2000" dirty="0" smtClean="0"/>
          </a:p>
        </p:txBody>
      </p:sp>
      <p:pic>
        <p:nvPicPr>
          <p:cNvPr id="8" name="Picture 2" descr="File:Light bulb font awesome.sv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3" y="1443123"/>
            <a:ext cx="1273464" cy="12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50427" y="4561490"/>
            <a:ext cx="7452271" cy="229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6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936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Analysis</a:t>
            </a:r>
            <a:r>
              <a:rPr lang="fr-FR" dirty="0" smtClean="0"/>
              <a:t> flow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Picture 8" descr="microscope icon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2" y="4268505"/>
            <a:ext cx="681774" cy="9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ixabay.com/static/uploads/photo/2013/03/30/00/09/operating-system-97849_640.png&amp;sa=X&amp;ei=eGNiVZPQLsmuU-bBgPgG&amp;ved=0CAkQ8wc&amp;usg=AFQjCNF2dkduYfG2Mr0__G1NciBHrQBKzw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5" y="1308103"/>
            <a:ext cx="1025668" cy="11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945650" y="2494480"/>
            <a:ext cx="0" cy="3849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934261" y="3816038"/>
            <a:ext cx="0" cy="3849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824420" y="4575307"/>
            <a:ext cx="6891020" cy="517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err="1" smtClean="0"/>
              <a:t>Analysis</a:t>
            </a:r>
            <a:r>
              <a:rPr lang="fr-FR" sz="2400" b="1" dirty="0" smtClean="0"/>
              <a:t> technique</a:t>
            </a:r>
            <a:endParaRPr lang="fr-FR" sz="2400" i="1" dirty="0" smtClean="0"/>
          </a:p>
          <a:p>
            <a:pPr marL="0" indent="0">
              <a:buNone/>
            </a:pPr>
            <a:endParaRPr lang="fr-FR" sz="2400" i="1" dirty="0" smtClean="0"/>
          </a:p>
        </p:txBody>
      </p:sp>
      <p:sp>
        <p:nvSpPr>
          <p:cNvPr id="19" name="Ellipse 18"/>
          <p:cNvSpPr/>
          <p:nvPr/>
        </p:nvSpPr>
        <p:spPr>
          <a:xfrm>
            <a:off x="6505630" y="3856893"/>
            <a:ext cx="535757" cy="519864"/>
          </a:xfrm>
          <a:prstGeom prst="ellipse">
            <a:avLst/>
          </a:prstGeom>
          <a:solidFill>
            <a:schemeClr val="bg1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A</a:t>
            </a:r>
            <a:endParaRPr lang="fr-FR" sz="3200" b="1" dirty="0">
              <a:solidFill>
                <a:schemeClr val="tx1"/>
              </a:solidFill>
            </a:endParaRPr>
          </a:p>
        </p:txBody>
      </p:sp>
      <p:pic>
        <p:nvPicPr>
          <p:cNvPr id="74756" name="Picture 4" descr="Pie Chart 2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38" y="3111490"/>
            <a:ext cx="584619" cy="58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1824420" y="1516102"/>
            <a:ext cx="2642477" cy="933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err="1"/>
              <a:t>C</a:t>
            </a:r>
            <a:r>
              <a:rPr lang="fr-FR" sz="2400" b="1" dirty="0" err="1" smtClean="0"/>
              <a:t>omplex</a:t>
            </a:r>
            <a:r>
              <a:rPr lang="fr-FR" sz="2400" b="1" dirty="0" smtClean="0"/>
              <a:t> system/</a:t>
            </a:r>
          </a:p>
          <a:p>
            <a:pPr marL="0" indent="0">
              <a:buNone/>
            </a:pPr>
            <a:r>
              <a:rPr lang="fr-FR" sz="2400" b="1" dirty="0" smtClean="0"/>
              <a:t>application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4913286" y="3417297"/>
            <a:ext cx="1379126" cy="13560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4913286" y="4177753"/>
            <a:ext cx="1379126" cy="656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4913286" y="4908331"/>
            <a:ext cx="1344615" cy="296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7448618" y="3231239"/>
            <a:ext cx="2908159" cy="385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Statistics</a:t>
            </a:r>
            <a:endParaRPr lang="fr-FR" sz="1800" b="1" dirty="0" smtClean="0"/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7448617" y="3796444"/>
            <a:ext cx="2908159" cy="6002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800" b="1" dirty="0" err="1" smtClean="0"/>
              <a:t>Automatic</a:t>
            </a:r>
            <a:r>
              <a:rPr lang="fr-FR" sz="1800" b="1" dirty="0" smtClean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800" b="1" dirty="0" err="1" smtClean="0"/>
              <a:t>approach</a:t>
            </a:r>
            <a:endParaRPr lang="fr-FR" sz="2400" b="1" dirty="0" smtClean="0"/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7448618" y="4679353"/>
            <a:ext cx="2908159" cy="385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Visualization</a:t>
            </a:r>
            <a:endParaRPr lang="fr-FR" sz="1800" b="1" dirty="0" smtClean="0"/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1824420" y="3131448"/>
            <a:ext cx="6891020" cy="478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/>
              <a:t>Trace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945650" y="5415293"/>
            <a:ext cx="0" cy="3849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26" name="Picture 2" descr="Download Icon Files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9" y="2905110"/>
            <a:ext cx="908582" cy="9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6" y="5549443"/>
            <a:ext cx="1409109" cy="1409109"/>
          </a:xfrm>
          <a:prstGeom prst="rect">
            <a:avLst/>
          </a:prstGeom>
        </p:spPr>
      </p:pic>
      <p:sp>
        <p:nvSpPr>
          <p:cNvPr id="39" name="Espace réservé du contenu 2"/>
          <p:cNvSpPr txBox="1">
            <a:spLocks/>
          </p:cNvSpPr>
          <p:nvPr/>
        </p:nvSpPr>
        <p:spPr>
          <a:xfrm>
            <a:off x="1791409" y="5969567"/>
            <a:ext cx="6891020" cy="517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/>
              <a:t> </a:t>
            </a:r>
            <a:r>
              <a:rPr lang="fr-FR" sz="2400" b="1" dirty="0" err="1" smtClean="0"/>
              <a:t>Problem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solving</a:t>
            </a:r>
            <a:endParaRPr lang="fr-FR" sz="2400" b="1" i="1" dirty="0" smtClean="0"/>
          </a:p>
          <a:p>
            <a:pPr marL="0" indent="0">
              <a:buNone/>
            </a:pPr>
            <a:endParaRPr lang="fr-FR" sz="2400" b="1" i="1" dirty="0" smtClean="0"/>
          </a:p>
        </p:txBody>
      </p:sp>
      <p:pic>
        <p:nvPicPr>
          <p:cNvPr id="103432" name="Picture 8" descr="http://www.google.fr/url?source=imglanding&amp;ct=img&amp;q=https://openclipart.org/image/2400px/svg_to_png/213242/Source-code-icon.png&amp;sa=X&amp;ei=_NhuVYq7CcX1UImRgqAB&amp;ved=0CAkQ8wc&amp;usg=AFQjCNH4kxzUSGRx-U7ZYkG0vzFepilR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65" y="5544631"/>
            <a:ext cx="703370" cy="38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Connecteur droit avec flèche 42"/>
          <p:cNvCxnSpPr/>
          <p:nvPr/>
        </p:nvCxnSpPr>
        <p:spPr>
          <a:xfrm flipV="1">
            <a:off x="4996543" y="5754067"/>
            <a:ext cx="1295869" cy="4492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7448619" y="5545900"/>
            <a:ext cx="2908159" cy="385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Source code</a:t>
            </a:r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4996543" y="6228317"/>
            <a:ext cx="1295869" cy="2837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34" name="Picture 10" descr="http://www.google.fr/url?source=imglanding&amp;ct=img&amp;q=http://upload.wikimedia.org/wikipedia/en/thumb/b/b6/Drawing_of_Raspberry_Pi_model_A%2B_rev1.1.svg/1280px-Drawing_of_Raspberry_Pi_model_A%2B_rev1.1.svg.png&amp;sa=X&amp;ei=Q9puVbm0Dae_ygPfoYFY&amp;ved=0CAkQ8wc4mQE&amp;usg=AFQjCNFHV_iYN4KMAO2OuJ8SVFlfORPrA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33" y="6098195"/>
            <a:ext cx="1027337" cy="69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space réservé du contenu 2"/>
          <p:cNvSpPr txBox="1">
            <a:spLocks/>
          </p:cNvSpPr>
          <p:nvPr/>
        </p:nvSpPr>
        <p:spPr>
          <a:xfrm>
            <a:off x="7448617" y="6168637"/>
            <a:ext cx="2908159" cy="6868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System/</a:t>
            </a:r>
          </a:p>
          <a:p>
            <a:pPr marL="0" indent="0">
              <a:buNone/>
            </a:pPr>
            <a:r>
              <a:rPr lang="fr-FR" sz="1800" b="1" dirty="0" smtClean="0"/>
              <a:t>Platform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4072759" y="5279119"/>
            <a:ext cx="4829938" cy="24974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962032" y="1504823"/>
            <a:ext cx="1295869" cy="4492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7414108" y="1296656"/>
            <a:ext cx="2908159" cy="385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Embedded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4962032" y="1979073"/>
            <a:ext cx="1295869" cy="2837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space réservé du contenu 2"/>
          <p:cNvSpPr txBox="1">
            <a:spLocks/>
          </p:cNvSpPr>
          <p:nvPr/>
        </p:nvSpPr>
        <p:spPr>
          <a:xfrm>
            <a:off x="7414107" y="2004533"/>
            <a:ext cx="2908159" cy="385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Parallel</a:t>
            </a:r>
            <a:endParaRPr lang="fr-FR" sz="1800" b="1" dirty="0" smtClean="0"/>
          </a:p>
        </p:txBody>
      </p:sp>
      <p:cxnSp>
        <p:nvCxnSpPr>
          <p:cNvPr id="68" name="Connecteur droit 67"/>
          <p:cNvCxnSpPr/>
          <p:nvPr/>
        </p:nvCxnSpPr>
        <p:spPr>
          <a:xfrm>
            <a:off x="4913286" y="2867630"/>
            <a:ext cx="3989411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10" descr="device, phone, smart, vertical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7638" y="1041484"/>
            <a:ext cx="409336" cy="7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www.google.fr/url?source=imglanding&amp;ct=img&amp;q=http://cdn2.hubspot.net/hub/313694/file-467388292-png/Hub_and_Spoke_Black_Icon.png?t=1420217644344&amp;width=177&amp;sa=X&amp;ei=v_JmVfvZE8j-Uu-LgMgO&amp;ved=0CAkQ8wc&amp;usg=AFQjCNH4RC8qGOuONr74Nlx6xYBeIyr3IQ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65" y="1902407"/>
            <a:ext cx="730094" cy="7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www.gwos.com/wp-content/themes/GroundWork/images/features/icon-visualization.png&amp;sa=X&amp;ei=aBFvVdvMEIaeygPc2oGwAQ&amp;ved=0CAkQ8wc&amp;usg=AFQjCNHnbAkAtYDFVQsZkgRnpSWjDsacFA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12" y="4529727"/>
            <a:ext cx="749392" cy="7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Connecteur droit 39"/>
          <p:cNvCxnSpPr/>
          <p:nvPr/>
        </p:nvCxnSpPr>
        <p:spPr>
          <a:xfrm flipH="1">
            <a:off x="4072759" y="2873390"/>
            <a:ext cx="840527" cy="1180976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Spatial structures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930148" y="5728770"/>
            <a:ext cx="302454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374711" y="5220940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653576" y="5851235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251504" y="5851235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7894543" y="5855964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4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8467297" y="5851235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512662" y="6173702"/>
            <a:ext cx="219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Discrete</a:t>
            </a:r>
            <a:r>
              <a:rPr lang="fr-FR" sz="1400" dirty="0" smtClean="0"/>
              <a:t> Dimension</a:t>
            </a:r>
            <a:endParaRPr lang="fr-FR" sz="1400" dirty="0"/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5748963" y="3335717"/>
            <a:ext cx="0" cy="22237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367127" y="3405901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</a:t>
            </a:r>
            <a:endParaRPr lang="fr-FR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5367127" y="3832196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374711" y="4312166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</a:t>
            </a:r>
            <a:endParaRPr lang="fr-FR" sz="16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370735" y="4773991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</a:t>
            </a:r>
            <a:endParaRPr lang="fr-FR" sz="1600" dirty="0"/>
          </a:p>
        </p:txBody>
      </p:sp>
      <p:sp>
        <p:nvSpPr>
          <p:cNvPr id="50" name="ZoneTexte 49"/>
          <p:cNvSpPr txBox="1"/>
          <p:nvPr/>
        </p:nvSpPr>
        <p:spPr>
          <a:xfrm>
            <a:off x="6126090" y="5843192"/>
            <a:ext cx="3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 rot="16200000">
            <a:off x="4088202" y="4216153"/>
            <a:ext cx="219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Discrete</a:t>
            </a:r>
            <a:r>
              <a:rPr lang="fr-FR" sz="1400" dirty="0" smtClean="0"/>
              <a:t> Dimension</a:t>
            </a:r>
            <a:endParaRPr lang="fr-FR" sz="14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113784"/>
              </p:ext>
            </p:extLst>
          </p:nvPr>
        </p:nvGraphicFramePr>
        <p:xfrm>
          <a:off x="5867396" y="3166088"/>
          <a:ext cx="3276604" cy="251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29" name="Visio" r:id="rId4" imgW="7762747" imgH="5953118" progId="Visio.Drawing.15">
                  <p:embed/>
                </p:oleObj>
              </mc:Choice>
              <mc:Fallback>
                <p:oleObj name="Visio" r:id="rId4" imgW="7762747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396" y="3166088"/>
                        <a:ext cx="3276604" cy="251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59190" y="6336268"/>
            <a:ext cx="5872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 err="1" smtClean="0"/>
              <a:t>Beniamine</a:t>
            </a:r>
            <a:r>
              <a:rPr lang="fr-FR" b="1" dirty="0" smtClean="0"/>
              <a:t>, Corre, D. et al</a:t>
            </a:r>
            <a:r>
              <a:rPr lang="fr-FR" dirty="0" smtClean="0"/>
              <a:t>. </a:t>
            </a:r>
            <a:r>
              <a:rPr lang="fr-FR" dirty="0"/>
              <a:t>,</a:t>
            </a:r>
            <a:r>
              <a:rPr lang="fr-FR" dirty="0" smtClean="0"/>
              <a:t>RR 8694, </a:t>
            </a:r>
            <a:r>
              <a:rPr lang="fr-FR" dirty="0" err="1" smtClean="0"/>
              <a:t>Inria</a:t>
            </a:r>
            <a:r>
              <a:rPr lang="fr-FR" dirty="0" smtClean="0"/>
              <a:t>]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90" y="3294017"/>
            <a:ext cx="4103422" cy="24347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4124" y="2627756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Address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spaces</a:t>
            </a:r>
            <a:r>
              <a:rPr lang="fr-FR" sz="2000" b="1" dirty="0" smtClean="0"/>
              <a:t> = </a:t>
            </a:r>
            <a:r>
              <a:rPr lang="fr-FR" sz="2000" b="1" dirty="0" err="1" smtClean="0"/>
              <a:t>Hierarchy</a:t>
            </a:r>
            <a:endParaRPr lang="fr-FR" sz="2000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5605703" y="2627756"/>
            <a:ext cx="334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Address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spaces</a:t>
            </a:r>
            <a:r>
              <a:rPr lang="fr-FR" sz="2000" b="1" dirty="0" smtClean="0"/>
              <a:t> = </a:t>
            </a:r>
            <a:r>
              <a:rPr lang="fr-FR" sz="2000" b="1" dirty="0" err="1" smtClean="0"/>
              <a:t>Order</a:t>
            </a:r>
            <a:r>
              <a:rPr lang="fr-FR" sz="2000" b="1" dirty="0" smtClean="0"/>
              <a:t> set</a:t>
            </a:r>
            <a:endParaRPr lang="fr-FR" sz="20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553174" y="4447605"/>
            <a:ext cx="34925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4000" y="1421296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Graphs, </a:t>
            </a:r>
            <a:r>
              <a:rPr lang="fr-FR" sz="2400" b="1" dirty="0" err="1" smtClean="0"/>
              <a:t>ordered</a:t>
            </a:r>
            <a:r>
              <a:rPr lang="fr-FR" sz="2400" b="1" dirty="0" smtClean="0"/>
              <a:t> set,…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Ex: Memory structure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698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Visual information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71</a:t>
            </a:fld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608566"/>
              </p:ext>
            </p:extLst>
          </p:nvPr>
        </p:nvGraphicFramePr>
        <p:xfrm>
          <a:off x="5668433" y="1527154"/>
          <a:ext cx="3133134" cy="2343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2" name="Visio" r:id="rId4" imgW="7143904" imgH="5343623" progId="Visio.Drawing.15">
                  <p:embed/>
                </p:oleObj>
              </mc:Choice>
              <mc:Fallback>
                <p:oleObj name="Visio" r:id="rId4" imgW="7143904" imgH="534362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8433" y="1527154"/>
                        <a:ext cx="3133134" cy="2343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 flipV="1">
            <a:off x="3200400" y="2099733"/>
            <a:ext cx="2468033" cy="188806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2389" y="3326889"/>
            <a:ext cx="303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Procedural</a:t>
            </a:r>
            <a:r>
              <a:rPr lang="fr-FR" sz="2400" b="1" dirty="0" smtClean="0"/>
              <a:t> Textures</a:t>
            </a:r>
            <a:endParaRPr lang="en-US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4000" y="4215341"/>
            <a:ext cx="6247427" cy="19871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2389" y="3732239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 err="1" smtClean="0"/>
              <a:t>Holten’s</a:t>
            </a:r>
            <a:r>
              <a:rPr lang="fr-FR" b="1" dirty="0" smtClean="0"/>
              <a:t> master </a:t>
            </a:r>
            <a:r>
              <a:rPr lang="fr-FR" b="1" dirty="0" err="1" smtClean="0"/>
              <a:t>thesis</a:t>
            </a:r>
            <a:r>
              <a:rPr lang="fr-FR" b="1" dirty="0" smtClean="0"/>
              <a:t>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25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/>
              <a:t>Scaling</a:t>
            </a:r>
            <a:r>
              <a:rPr lang="fr-FR" sz="4000" dirty="0" smtClean="0"/>
              <a:t> </a:t>
            </a:r>
            <a:r>
              <a:rPr lang="fr-FR" sz="4000" dirty="0" err="1" smtClean="0"/>
              <a:t>interactivity</a:t>
            </a: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72</a:t>
            </a:fld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177305"/>
              </p:ext>
            </p:extLst>
          </p:nvPr>
        </p:nvGraphicFramePr>
        <p:xfrm>
          <a:off x="560891" y="2482178"/>
          <a:ext cx="8022218" cy="320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31" name="Acrobat Document" r:id="rId4" imgW="6857824" imgH="2743083" progId="AcroExch.Document.11">
                  <p:embed/>
                </p:oleObj>
              </mc:Choice>
              <mc:Fallback>
                <p:oleObj name="Acrobat Document" r:id="rId4" imgW="6857824" imgH="274308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891" y="2482178"/>
                        <a:ext cx="8022218" cy="320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67241" y="1387309"/>
            <a:ext cx="72507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Aggregation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algorithm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parallelization</a:t>
            </a:r>
            <a:endParaRPr lang="fr-FR" sz="2000" b="1" dirty="0" smtClean="0"/>
          </a:p>
          <a:p>
            <a:r>
              <a:rPr lang="fr-FR" sz="2000" dirty="0" err="1" smtClean="0"/>
              <a:t>Example</a:t>
            </a:r>
            <a:r>
              <a:rPr lang="fr-FR" sz="2000" dirty="0" smtClean="0"/>
              <a:t> : </a:t>
            </a:r>
            <a:r>
              <a:rPr lang="fr-FR" sz="2000" dirty="0" err="1" smtClean="0"/>
              <a:t>parallelization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quality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measures</a:t>
            </a:r>
            <a:r>
              <a:rPr lang="fr-FR" sz="2000" dirty="0" smtClean="0"/>
              <a:t> </a:t>
            </a:r>
            <a:r>
              <a:rPr lang="fr-FR" sz="2000" dirty="0" err="1" smtClean="0"/>
              <a:t>using</a:t>
            </a:r>
            <a:r>
              <a:rPr lang="fr-FR" sz="2000" dirty="0" smtClean="0"/>
              <a:t> </a:t>
            </a:r>
            <a:r>
              <a:rPr lang="fr-FR" sz="2000" dirty="0" err="1" smtClean="0"/>
              <a:t>OpenMP</a:t>
            </a:r>
            <a:endParaRPr lang="fr-FR" sz="2000" dirty="0"/>
          </a:p>
          <a:p>
            <a:r>
              <a:rPr lang="fr-FR" sz="2000" b="1" dirty="0" smtClean="0"/>
              <a:t>(Mary-Andréa </a:t>
            </a:r>
            <a:r>
              <a:rPr lang="fr-FR" sz="2000" b="1" dirty="0" err="1" smtClean="0"/>
              <a:t>Rakotomanga</a:t>
            </a:r>
            <a:r>
              <a:rPr lang="fr-FR" sz="2000" b="1" dirty="0" smtClean="0"/>
              <a:t> – </a:t>
            </a:r>
            <a:r>
              <a:rPr lang="fr-FR" sz="2000" b="1" dirty="0" err="1" smtClean="0"/>
              <a:t>Intern</a:t>
            </a:r>
            <a:r>
              <a:rPr lang="fr-FR" sz="2000" b="1" dirty="0" smtClean="0"/>
              <a:t>)</a:t>
            </a:r>
            <a:endParaRPr lang="en-US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67241" y="5849477"/>
            <a:ext cx="4530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Data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Remote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execution</a:t>
            </a:r>
            <a:r>
              <a:rPr lang="fr-FR" sz="2000" b="1" dirty="0" smtClean="0"/>
              <a:t> on HPC </a:t>
            </a:r>
            <a:r>
              <a:rPr lang="fr-FR" sz="2000" b="1" dirty="0" err="1" smtClean="0"/>
              <a:t>systems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994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365127"/>
            <a:ext cx="8648700" cy="574673"/>
          </a:xfrm>
        </p:spPr>
        <p:txBody>
          <a:bodyPr>
            <a:noAutofit/>
          </a:bodyPr>
          <a:lstStyle/>
          <a:p>
            <a:r>
              <a:rPr lang="fr-FR" sz="4000" dirty="0" err="1" smtClean="0"/>
              <a:t>Reusability</a:t>
            </a:r>
            <a:r>
              <a:rPr lang="fr-FR" sz="4000" dirty="0" smtClean="0"/>
              <a:t>/</a:t>
            </a:r>
            <a:r>
              <a:rPr lang="fr-FR" sz="4000" dirty="0" err="1" smtClean="0"/>
              <a:t>Extendability</a:t>
            </a: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8" y="1564267"/>
            <a:ext cx="936725" cy="1289417"/>
          </a:xfrm>
          <a:prstGeom prst="rect">
            <a:avLst/>
          </a:prstGeom>
        </p:spPr>
      </p:pic>
      <p:pic>
        <p:nvPicPr>
          <p:cNvPr id="10" name="Picture 237" descr="http://www.google.fr/url?source=imglanding&amp;ct=img&amp;q=http://3.bp.blogspot.com/-42CAxs1afEE/UzTBaQWFz2I/AAAAAAAAAbk/7bTiTdIKhgk/s1600/C++-unofficial.sh-600x600.png&amp;sa=X&amp;ei=DFNsVfHGNILyUPSegJAL&amp;ved=0CAkQ8wc&amp;usg=AFQjCNEhEEwdInsp1dB5jD5M76EjqngfP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34" y="1421598"/>
            <a:ext cx="624467" cy="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848163" y="1713451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LGPL</a:t>
            </a:r>
          </a:p>
          <a:p>
            <a:r>
              <a:rPr lang="fr-FR" b="1" dirty="0" err="1" smtClean="0"/>
              <a:t>Generic</a:t>
            </a:r>
            <a:endParaRPr lang="en-US" b="1" dirty="0"/>
          </a:p>
        </p:txBody>
      </p:sp>
      <p:cxnSp>
        <p:nvCxnSpPr>
          <p:cNvPr id="13" name="Connecteur droit avec flèche 12"/>
          <p:cNvCxnSpPr>
            <a:endCxn id="17" idx="1"/>
          </p:cNvCxnSpPr>
          <p:nvPr/>
        </p:nvCxnSpPr>
        <p:spPr>
          <a:xfrm flipV="1">
            <a:off x="3124200" y="1800681"/>
            <a:ext cx="1911501" cy="24538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18" idx="1"/>
          </p:cNvCxnSpPr>
          <p:nvPr/>
        </p:nvCxnSpPr>
        <p:spPr>
          <a:xfrm>
            <a:off x="3159682" y="2046065"/>
            <a:ext cx="1876019" cy="18466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035701" y="1616015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Trace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b="1" dirty="0" err="1" smtClean="0"/>
              <a:t>tools</a:t>
            </a:r>
            <a:endParaRPr lang="en-US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035701" y="2046065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domains</a:t>
            </a:r>
            <a:endParaRPr lang="en-US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4185" y="4686161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Ocelotl</a:t>
            </a:r>
            <a:r>
              <a:rPr lang="fr-FR" sz="1400" i="1" dirty="0" smtClean="0"/>
              <a:t> modules</a:t>
            </a:r>
            <a:endParaRPr lang="en-US" sz="1400" i="1" dirty="0"/>
          </a:p>
        </p:txBody>
      </p:sp>
      <p:cxnSp>
        <p:nvCxnSpPr>
          <p:cNvPr id="26" name="Connecteur droit avec flèche 25"/>
          <p:cNvCxnSpPr>
            <a:endCxn id="27" idx="1"/>
          </p:cNvCxnSpPr>
          <p:nvPr/>
        </p:nvCxnSpPr>
        <p:spPr>
          <a:xfrm flipV="1">
            <a:off x="3139566" y="3329150"/>
            <a:ext cx="1896135" cy="6102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035701" y="314448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New </a:t>
            </a:r>
            <a:r>
              <a:rPr lang="fr-FR" b="1" dirty="0" err="1" smtClean="0"/>
              <a:t>metrics</a:t>
            </a:r>
            <a:endParaRPr lang="en-US" b="1" dirty="0"/>
          </a:p>
        </p:txBody>
      </p:sp>
      <p:cxnSp>
        <p:nvCxnSpPr>
          <p:cNvPr id="28" name="Connecteur droit avec flèche 27"/>
          <p:cNvCxnSpPr>
            <a:endCxn id="31" idx="1"/>
          </p:cNvCxnSpPr>
          <p:nvPr/>
        </p:nvCxnSpPr>
        <p:spPr>
          <a:xfrm flipV="1">
            <a:off x="3139566" y="3693950"/>
            <a:ext cx="1896135" cy="2454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035701" y="3509284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New </a:t>
            </a:r>
            <a:r>
              <a:rPr lang="fr-FR" b="1" dirty="0" err="1" smtClean="0"/>
              <a:t>aggregations</a:t>
            </a:r>
            <a:endParaRPr lang="en-US" b="1" dirty="0"/>
          </a:p>
        </p:txBody>
      </p:sp>
      <p:cxnSp>
        <p:nvCxnSpPr>
          <p:cNvPr id="32" name="Connecteur droit avec flèche 31"/>
          <p:cNvCxnSpPr>
            <a:endCxn id="35" idx="1"/>
          </p:cNvCxnSpPr>
          <p:nvPr/>
        </p:nvCxnSpPr>
        <p:spPr>
          <a:xfrm>
            <a:off x="3139566" y="3939361"/>
            <a:ext cx="1896135" cy="14537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035701" y="3900072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New </a:t>
            </a:r>
            <a:r>
              <a:rPr lang="fr-FR" b="1" dirty="0" err="1" smtClean="0"/>
              <a:t>visualizations</a:t>
            </a:r>
            <a:endParaRPr lang="en-US" b="1" dirty="0"/>
          </a:p>
        </p:txBody>
      </p:sp>
      <p:cxnSp>
        <p:nvCxnSpPr>
          <p:cNvPr id="36" name="Connecteur droit avec flèche 35"/>
          <p:cNvCxnSpPr>
            <a:endCxn id="40" idx="1"/>
          </p:cNvCxnSpPr>
          <p:nvPr/>
        </p:nvCxnSpPr>
        <p:spPr>
          <a:xfrm>
            <a:off x="3139566" y="3939361"/>
            <a:ext cx="1896135" cy="53616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5035701" y="429086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domains</a:t>
            </a:r>
            <a:endParaRPr lang="en-US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1843665" y="375469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EPL</a:t>
            </a: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1" y="5493780"/>
            <a:ext cx="954315" cy="954315"/>
          </a:xfrm>
          <a:prstGeom prst="rect">
            <a:avLst/>
          </a:prstGeom>
        </p:spPr>
      </p:pic>
      <p:cxnSp>
        <p:nvCxnSpPr>
          <p:cNvPr id="68" name="Connecteur droit avec flèche 67"/>
          <p:cNvCxnSpPr>
            <a:endCxn id="78" idx="1"/>
          </p:cNvCxnSpPr>
          <p:nvPr/>
        </p:nvCxnSpPr>
        <p:spPr>
          <a:xfrm flipV="1">
            <a:off x="3139566" y="5713275"/>
            <a:ext cx="1881221" cy="2005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720853" y="6300987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Ocelotl</a:t>
            </a:r>
            <a:endParaRPr lang="en-US" sz="1400" i="1" dirty="0"/>
          </a:p>
        </p:txBody>
      </p:sp>
      <p:sp>
        <p:nvSpPr>
          <p:cNvPr id="78" name="ZoneTexte 77"/>
          <p:cNvSpPr txBox="1"/>
          <p:nvPr/>
        </p:nvSpPr>
        <p:spPr>
          <a:xfrm>
            <a:off x="5020787" y="5390109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Not </a:t>
            </a:r>
            <a:r>
              <a:rPr lang="fr-FR" b="1" dirty="0" err="1" smtClean="0"/>
              <a:t>associated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endParaRPr lang="fr-FR" b="1" dirty="0" smtClean="0"/>
          </a:p>
          <a:p>
            <a:r>
              <a:rPr lang="fr-FR" b="1" dirty="0" smtClean="0"/>
              <a:t>a </a:t>
            </a:r>
            <a:r>
              <a:rPr lang="fr-FR" b="1" dirty="0" err="1" smtClean="0"/>
              <a:t>particular</a:t>
            </a:r>
            <a:r>
              <a:rPr lang="fr-FR" b="1" dirty="0" smtClean="0"/>
              <a:t> format</a:t>
            </a:r>
            <a:endParaRPr lang="en-US" b="1" dirty="0"/>
          </a:p>
        </p:txBody>
      </p:sp>
      <p:cxnSp>
        <p:nvCxnSpPr>
          <p:cNvPr id="79" name="Connecteur droit avec flèche 78"/>
          <p:cNvCxnSpPr>
            <a:endCxn id="84" idx="1"/>
          </p:cNvCxnSpPr>
          <p:nvPr/>
        </p:nvCxnSpPr>
        <p:spPr>
          <a:xfrm>
            <a:off x="3139566" y="5932859"/>
            <a:ext cx="1881221" cy="4688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1875072" y="572914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EPL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020787" y="6078565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Can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integrated</a:t>
            </a:r>
            <a:r>
              <a:rPr lang="fr-FR" b="1" dirty="0" smtClean="0"/>
              <a:t> in</a:t>
            </a:r>
          </a:p>
          <a:p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environments</a:t>
            </a:r>
            <a:endParaRPr lang="en-US" b="1" dirty="0"/>
          </a:p>
        </p:txBody>
      </p:sp>
      <p:pic>
        <p:nvPicPr>
          <p:cNvPr id="147458" name="Picture 2" descr="http://www.google.fr/url?source=imglanding&amp;ct=img&amp;q=https://cdn0.iconfinder.com/data/icons/octicons/1024/puzzle-512.png&amp;sa=X&amp;ei=Q6R2VZaBK4W0UZHTgJgC&amp;ved=0CAkQ8wc&amp;usg=AFQjCNH5iMKwMgKJUX_Xv6Kjy6aBXwAJZ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11" y="3563431"/>
            <a:ext cx="1010645" cy="10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0" name="Picture 4" descr="http://www.google.fr/url?source=imglanding&amp;ct=img&amp;q=https://assets-cdn.github.com/images/modules/logos_page/GitHub-Mark.png&amp;sa=X&amp;ei=iaV2Va3LJYWmU6erg8AF&amp;ved=0CAkQ8wc&amp;usg=AFQjCNHiZl7eCxRuMcHfx7M4SvUFfDEU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02" y="2326015"/>
            <a:ext cx="527669" cy="52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google.fr/url?source=imglanding&amp;ct=img&amp;q=https://assets-cdn.github.com/images/modules/logos_page/GitHub-Mark.png&amp;sa=X&amp;ei=iaV2Va3LJYWmU6erg8AF&amp;ved=0CAkQ8wc&amp;usg=AFQjCNHiZl7eCxRuMcHfx7M4SvUFfDEU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10" y="4084738"/>
            <a:ext cx="527669" cy="52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google.fr/url?source=imglanding&amp;ct=img&amp;q=https://assets-cdn.github.com/images/modules/logos_page/GitHub-Mark.png&amp;sa=X&amp;ei=iaV2Va3LJYWmU6erg8AF&amp;ved=0CAkQ8wc&amp;usg=AFQjCNHiZl7eCxRuMcHfx7M4SvUFfDEU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03" y="6037152"/>
            <a:ext cx="527669" cy="52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791" y="5778500"/>
            <a:ext cx="8648700" cy="942976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kind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b="1" smtClean="0"/>
              <a:pPr/>
              <a:t>74</a:t>
            </a:fld>
            <a:endParaRPr lang="fr-FR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1081561" y="3018100"/>
            <a:ext cx="3066142" cy="2209041"/>
            <a:chOff x="254000" y="1566525"/>
            <a:chExt cx="6247427" cy="4636015"/>
          </a:xfrm>
        </p:grpSpPr>
        <p:graphicFrame>
          <p:nvGraphicFramePr>
            <p:cNvPr id="5" name="Obje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7923764"/>
                </p:ext>
              </p:extLst>
            </p:nvPr>
          </p:nvGraphicFramePr>
          <p:xfrm>
            <a:off x="1395779" y="1566525"/>
            <a:ext cx="3133134" cy="2343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29" name="Visio" r:id="rId3" imgW="7143904" imgH="5343623" progId="Visio.Drawing.15">
                    <p:embed/>
                  </p:oleObj>
                </mc:Choice>
                <mc:Fallback>
                  <p:oleObj name="Visio" r:id="rId3" imgW="7143904" imgH="5343623" progId="Visio.Drawing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95779" y="1566525"/>
                          <a:ext cx="3133134" cy="23435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" name="Connecteur droit avec flèche 5"/>
            <p:cNvCxnSpPr/>
            <p:nvPr/>
          </p:nvCxnSpPr>
          <p:spPr>
            <a:xfrm flipV="1">
              <a:off x="701879" y="2459236"/>
              <a:ext cx="693900" cy="1756105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4000" y="4215341"/>
              <a:ext cx="6247427" cy="1987199"/>
            </a:xfrm>
            <a:prstGeom prst="rect">
              <a:avLst/>
            </a:prstGeom>
          </p:spPr>
        </p:pic>
      </p:grp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/>
          <a:srcRect b="24701"/>
          <a:stretch/>
        </p:blipFill>
        <p:spPr>
          <a:xfrm>
            <a:off x="4843589" y="485525"/>
            <a:ext cx="936725" cy="970920"/>
          </a:xfrm>
          <a:prstGeom prst="rect">
            <a:avLst/>
          </a:prstGeom>
        </p:spPr>
      </p:pic>
      <p:pic>
        <p:nvPicPr>
          <p:cNvPr id="24" name="Picture 237" descr="http://www.google.fr/url?source=imglanding&amp;ct=img&amp;q=http://3.bp.blogspot.com/-42CAxs1afEE/UzTBaQWFz2I/AAAAAAAAAbk/7bTiTdIKhgk/s1600/C++-unofficial.sh-600x600.png&amp;sa=X&amp;ei=DFNsVfHGNILyUPSegJAL&amp;ved=0CAkQ8wc&amp;usg=AFQjCNEhEEwdInsp1dB5jD5M76EjqngfP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45" y="218338"/>
            <a:ext cx="624467" cy="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19" y="593388"/>
            <a:ext cx="954315" cy="954315"/>
          </a:xfrm>
          <a:prstGeom prst="rect">
            <a:avLst/>
          </a:prstGeom>
        </p:spPr>
      </p:pic>
      <p:pic>
        <p:nvPicPr>
          <p:cNvPr id="28" name="Picture 2" descr="http://www.google.fr/url?source=imglanding&amp;ct=img&amp;q=https://cdn0.iconfinder.com/data/icons/octicons/1024/puzzle-512.png&amp;sa=X&amp;ei=Q6R2VZaBK4W0UZHTgJgC&amp;ved=0CAkQ8wc&amp;usg=AFQjCNH5iMKwMgKJUX_Xv6Kjy6aBXwAJZ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44" y="337482"/>
            <a:ext cx="1010645" cy="10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36621" y="218338"/>
            <a:ext cx="3842657" cy="132936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0" name="ZoneTexte 29"/>
          <p:cNvSpPr txBox="1"/>
          <p:nvPr/>
        </p:nvSpPr>
        <p:spPr>
          <a:xfrm>
            <a:off x="4710793" y="1681780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Extendability</a:t>
            </a:r>
            <a:r>
              <a:rPr lang="fr-FR" b="1" dirty="0" smtClean="0"/>
              <a:t>/</a:t>
            </a:r>
            <a:r>
              <a:rPr lang="fr-FR" b="1" dirty="0" err="1" smtClean="0"/>
              <a:t>Reusability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166960" y="2471087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Visual Information</a:t>
            </a:r>
            <a:endParaRPr lang="fr-FR" b="1" dirty="0"/>
          </a:p>
        </p:txBody>
      </p:sp>
      <p:pic>
        <p:nvPicPr>
          <p:cNvPr id="33" name="Picture 2" descr="Download Icon Files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1" y="745902"/>
            <a:ext cx="624941" cy="6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ownload Icon Files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9" y="512172"/>
            <a:ext cx="877827" cy="8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ownload Icon Files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30" y="218337"/>
            <a:ext cx="1175035" cy="11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1143199" y="1604573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Scaling</a:t>
            </a:r>
            <a:r>
              <a:rPr lang="fr-FR" b="1" dirty="0" smtClean="0"/>
              <a:t> </a:t>
            </a:r>
            <a:r>
              <a:rPr lang="fr-FR" b="1" dirty="0" err="1" smtClean="0"/>
              <a:t>interactivity</a:t>
            </a:r>
            <a:endParaRPr lang="fr-FR" b="1" dirty="0"/>
          </a:p>
        </p:txBody>
      </p:sp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706648"/>
              </p:ext>
            </p:extLst>
          </p:nvPr>
        </p:nvGraphicFramePr>
        <p:xfrm>
          <a:off x="5520014" y="3112713"/>
          <a:ext cx="2648720" cy="203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0" name="Visio" r:id="rId11" imgW="7762747" imgH="5953118" progId="Visio.Drawing.15">
                  <p:embed/>
                </p:oleObj>
              </mc:Choice>
              <mc:Fallback>
                <p:oleObj name="Visio" r:id="rId11" imgW="7762747" imgH="59531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0014" y="3112713"/>
                        <a:ext cx="2648720" cy="2031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ZoneTexte 37"/>
          <p:cNvSpPr txBox="1"/>
          <p:nvPr/>
        </p:nvSpPr>
        <p:spPr>
          <a:xfrm>
            <a:off x="5689381" y="2471087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Space</a:t>
            </a:r>
            <a:r>
              <a:rPr lang="fr-FR" b="1" dirty="0" smtClean="0"/>
              <a:t> structure</a:t>
            </a:r>
            <a:endParaRPr lang="fr-FR" b="1" dirty="0"/>
          </a:p>
        </p:txBody>
      </p:sp>
      <p:sp>
        <p:nvSpPr>
          <p:cNvPr id="39" name="Rectangle 38"/>
          <p:cNvSpPr/>
          <p:nvPr/>
        </p:nvSpPr>
        <p:spPr>
          <a:xfrm>
            <a:off x="914400" y="186530"/>
            <a:ext cx="2777465" cy="132936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40" name="Rectangle 39"/>
          <p:cNvSpPr/>
          <p:nvPr/>
        </p:nvSpPr>
        <p:spPr>
          <a:xfrm>
            <a:off x="859613" y="2911770"/>
            <a:ext cx="3385816" cy="2433115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41" name="Rectangle 40"/>
          <p:cNvSpPr/>
          <p:nvPr/>
        </p:nvSpPr>
        <p:spPr>
          <a:xfrm>
            <a:off x="5370517" y="2911770"/>
            <a:ext cx="2798217" cy="243405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1401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9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Constrained</a:t>
            </a:r>
            <a:r>
              <a:rPr lang="fr-FR" dirty="0" smtClean="0"/>
              <a:t> zoom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76</a:t>
            </a:fld>
            <a:endParaRPr lang="fr-FR" dirty="0"/>
          </a:p>
        </p:txBody>
      </p:sp>
      <p:pic>
        <p:nvPicPr>
          <p:cNvPr id="5" name="Picture 6" descr="ey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5" y="1608494"/>
            <a:ext cx="573704" cy="573704"/>
          </a:xfrm>
          <a:prstGeom prst="rect">
            <a:avLst/>
          </a:prstGeom>
          <a:noFill/>
          <a:extLst/>
        </p:spPr>
      </p:pic>
      <p:pic>
        <p:nvPicPr>
          <p:cNvPr id="3074" name="Picture 2" descr="in, zoom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72" y="3047659"/>
            <a:ext cx="491750" cy="491750"/>
          </a:xfrm>
          <a:prstGeom prst="rect">
            <a:avLst/>
          </a:prstGeom>
          <a:noFill/>
          <a:extLst/>
        </p:spPr>
      </p:pic>
      <p:pic>
        <p:nvPicPr>
          <p:cNvPr id="3076" name="Picture 4" descr="filte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4284616"/>
            <a:ext cx="573703" cy="4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s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5270920"/>
            <a:ext cx="573704" cy="5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rot="5400000">
            <a:off x="6790305" y="3560756"/>
            <a:ext cx="4250190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8850" name="Picture 2" descr="Capture d'écran de 2015-05-30 18:51:3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242"/>
            <a:ext cx="7886626" cy="44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Capture d'écran de 2015-05-30 18:56:5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1242"/>
            <a:ext cx="7886627" cy="44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40725" y="6356351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3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Constrained</a:t>
            </a:r>
            <a:r>
              <a:rPr lang="fr-FR" dirty="0" smtClean="0"/>
              <a:t> zoom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77</a:t>
            </a:fld>
            <a:endParaRPr lang="fr-FR" dirty="0"/>
          </a:p>
        </p:txBody>
      </p:sp>
      <p:pic>
        <p:nvPicPr>
          <p:cNvPr id="5" name="Picture 6" descr="ey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5" y="1608494"/>
            <a:ext cx="573704" cy="573704"/>
          </a:xfrm>
          <a:prstGeom prst="rect">
            <a:avLst/>
          </a:prstGeom>
          <a:noFill/>
          <a:extLst/>
        </p:spPr>
      </p:pic>
      <p:pic>
        <p:nvPicPr>
          <p:cNvPr id="3074" name="Picture 2" descr="in, zoom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72" y="3047659"/>
            <a:ext cx="491750" cy="491750"/>
          </a:xfrm>
          <a:prstGeom prst="rect">
            <a:avLst/>
          </a:prstGeom>
          <a:noFill/>
          <a:extLst/>
        </p:spPr>
      </p:pic>
      <p:pic>
        <p:nvPicPr>
          <p:cNvPr id="3076" name="Picture 4" descr="filte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4284616"/>
            <a:ext cx="573703" cy="4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s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5270920"/>
            <a:ext cx="573704" cy="5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rot="5400000">
            <a:off x="6790305" y="3560756"/>
            <a:ext cx="4250190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8850" name="Picture 2" descr="Capture d'écran de 2015-05-30 18:51:3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242"/>
            <a:ext cx="7886626" cy="44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Capture d'écran de 2015-05-30 18:56:5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1242"/>
            <a:ext cx="7886627" cy="44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Capture d'écran de 2015-05-30 18:59: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571241"/>
            <a:ext cx="7886628" cy="44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65076" y="2182198"/>
            <a:ext cx="2081048" cy="371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457950" y="2554015"/>
            <a:ext cx="1112375" cy="35840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61032" y="6194620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Keep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track</a:t>
            </a:r>
            <a:r>
              <a:rPr lang="fr-FR" b="1" dirty="0" smtClean="0">
                <a:solidFill>
                  <a:srgbClr val="FF0000"/>
                </a:solidFill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</a:rPr>
              <a:t>context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0725" y="6356351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80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Content of </a:t>
            </a:r>
            <a:r>
              <a:rPr lang="fr-FR" dirty="0" err="1" smtClean="0"/>
              <a:t>visual</a:t>
            </a:r>
            <a:r>
              <a:rPr lang="fr-FR" dirty="0" smtClean="0"/>
              <a:t> </a:t>
            </a:r>
            <a:r>
              <a:rPr lang="fr-FR" dirty="0" err="1" smtClean="0"/>
              <a:t>aggregates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78</a:t>
            </a:fld>
            <a:endParaRPr lang="fr-FR" dirty="0"/>
          </a:p>
        </p:txBody>
      </p:sp>
      <p:pic>
        <p:nvPicPr>
          <p:cNvPr id="5" name="Picture 6" descr="ey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5" y="1608494"/>
            <a:ext cx="573704" cy="573704"/>
          </a:xfrm>
          <a:prstGeom prst="rect">
            <a:avLst/>
          </a:prstGeom>
          <a:noFill/>
          <a:extLst/>
        </p:spPr>
      </p:pic>
      <p:pic>
        <p:nvPicPr>
          <p:cNvPr id="3074" name="Picture 2" descr="in, zoom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72" y="3047659"/>
            <a:ext cx="491750" cy="491750"/>
          </a:xfrm>
          <a:prstGeom prst="rect">
            <a:avLst/>
          </a:prstGeom>
          <a:noFill/>
          <a:extLst/>
        </p:spPr>
      </p:pic>
      <p:pic>
        <p:nvPicPr>
          <p:cNvPr id="3076" name="Picture 4" descr="filte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4284616"/>
            <a:ext cx="573703" cy="475098"/>
          </a:xfrm>
          <a:prstGeom prst="rect">
            <a:avLst/>
          </a:prstGeom>
          <a:noFill/>
          <a:extLst/>
        </p:spPr>
      </p:pic>
      <p:pic>
        <p:nvPicPr>
          <p:cNvPr id="3078" name="Picture 6" descr="list icon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6" y="5270920"/>
            <a:ext cx="573704" cy="573704"/>
          </a:xfrm>
          <a:prstGeom prst="rect">
            <a:avLst/>
          </a:prstGeom>
          <a:noFill/>
          <a:extLst/>
        </p:spPr>
      </p:pic>
      <p:sp>
        <p:nvSpPr>
          <p:cNvPr id="6" name="Flèche droite 5"/>
          <p:cNvSpPr/>
          <p:nvPr/>
        </p:nvSpPr>
        <p:spPr>
          <a:xfrm rot="5400000">
            <a:off x="6790305" y="3560756"/>
            <a:ext cx="4250190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452"/>
            <a:ext cx="7939314" cy="52473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18970" y="3204660"/>
            <a:ext cx="313889" cy="21535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443955" y="3939611"/>
            <a:ext cx="256374" cy="345005"/>
          </a:xfrm>
          <a:prstGeom prst="rect">
            <a:avLst/>
          </a:prstGeom>
          <a:solidFill>
            <a:srgbClr val="191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3332859" y="3708875"/>
            <a:ext cx="2743201" cy="427289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096017" y="1308103"/>
            <a:ext cx="458607" cy="5262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40725" y="6356351"/>
            <a:ext cx="46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[D., Corre, </a:t>
            </a:r>
            <a:r>
              <a:rPr lang="fr-FR" b="1" dirty="0" err="1" smtClean="0"/>
              <a:t>Schnorr</a:t>
            </a:r>
            <a:r>
              <a:rPr lang="fr-FR" b="1" dirty="0" smtClean="0"/>
              <a:t> et al., IPTW14]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65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Fulfilling</a:t>
            </a:r>
            <a:r>
              <a:rPr lang="fr-FR" dirty="0" smtClean="0"/>
              <a:t> Top Down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1" name="AutoShape 8" descr="Résultat de recherche d'images pour &quot;bar chart ico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4016794" y="1568063"/>
            <a:ext cx="4885906" cy="3678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/>
              <a:t>Data+visual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aggregations</a:t>
            </a:r>
            <a:endParaRPr lang="fr-FR" sz="1600" b="1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fr-FR" dirty="0" smtClean="0"/>
          </a:p>
          <a:p>
            <a:r>
              <a:rPr lang="fr-FR" sz="1600" dirty="0" err="1" smtClean="0"/>
              <a:t>Working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a </a:t>
            </a:r>
            <a:r>
              <a:rPr lang="fr-FR" sz="1600" b="1" dirty="0" err="1" smtClean="0"/>
              <a:t>microscopic</a:t>
            </a:r>
            <a:r>
              <a:rPr lang="fr-FR" sz="1600" b="1" dirty="0" smtClean="0"/>
              <a:t> model</a:t>
            </a:r>
          </a:p>
          <a:p>
            <a:r>
              <a:rPr lang="fr-FR" sz="1600" dirty="0" smtClean="0"/>
              <a:t>Polynomial </a:t>
            </a:r>
            <a:r>
              <a:rPr lang="fr-FR" sz="1600" dirty="0" err="1" smtClean="0"/>
              <a:t>algorithmic</a:t>
            </a:r>
            <a:r>
              <a:rPr lang="fr-FR" sz="1600" dirty="0" smtClean="0"/>
              <a:t> </a:t>
            </a:r>
            <a:r>
              <a:rPr lang="fr-FR" sz="1600" b="1" dirty="0" err="1" smtClean="0"/>
              <a:t>complexity</a:t>
            </a:r>
            <a:endParaRPr lang="fr-FR" sz="1600" b="1" dirty="0" smtClean="0"/>
          </a:p>
          <a:p>
            <a:r>
              <a:rPr lang="fr-FR" sz="1600" dirty="0" smtClean="0"/>
              <a:t>Efficient </a:t>
            </a:r>
            <a:r>
              <a:rPr lang="fr-FR" sz="1600" dirty="0" err="1" smtClean="0"/>
              <a:t>aggregation</a:t>
            </a:r>
            <a:r>
              <a:rPr lang="fr-FR" sz="1600" dirty="0" smtClean="0"/>
              <a:t> </a:t>
            </a:r>
            <a:r>
              <a:rPr lang="fr-FR" sz="1600" dirty="0" err="1" smtClean="0"/>
              <a:t>algorithm</a:t>
            </a:r>
            <a:r>
              <a:rPr lang="fr-FR" sz="1600" dirty="0" smtClean="0"/>
              <a:t> </a:t>
            </a:r>
            <a:r>
              <a:rPr lang="fr-FR" sz="1600" b="1" dirty="0" err="1" smtClean="0"/>
              <a:t>implementation</a:t>
            </a:r>
            <a:endParaRPr lang="fr-FR" sz="1600" b="1" dirty="0" smtClean="0"/>
          </a:p>
          <a:p>
            <a:r>
              <a:rPr lang="fr-FR" sz="1600" b="1" dirty="0" err="1" smtClean="0"/>
              <a:t>Ocelotl</a:t>
            </a:r>
            <a:r>
              <a:rPr lang="fr-FR" sz="1600" dirty="0" err="1" smtClean="0"/>
              <a:t>’s</a:t>
            </a:r>
            <a:r>
              <a:rPr lang="fr-FR" sz="1600" dirty="0" smtClean="0"/>
              <a:t> performance (</a:t>
            </a:r>
            <a:r>
              <a:rPr lang="fr-FR" sz="1600" dirty="0" err="1" smtClean="0"/>
              <a:t>queries</a:t>
            </a:r>
            <a:r>
              <a:rPr lang="fr-FR" sz="1600" dirty="0" smtClean="0"/>
              <a:t>, cache)</a:t>
            </a:r>
          </a:p>
          <a:p>
            <a:pPr lvl="2"/>
            <a:endParaRPr lang="fr-FR" sz="1200" dirty="0" smtClean="0"/>
          </a:p>
          <a:p>
            <a:r>
              <a:rPr lang="fr-FR" sz="1600" dirty="0" err="1" smtClean="0"/>
              <a:t>Aggregation</a:t>
            </a:r>
            <a:r>
              <a:rPr lang="fr-FR" sz="1600" dirty="0" smtClean="0"/>
              <a:t> </a:t>
            </a:r>
            <a:r>
              <a:rPr lang="fr-FR" sz="1600" b="1" dirty="0" err="1" smtClean="0"/>
              <a:t>semantics</a:t>
            </a:r>
            <a:endParaRPr lang="fr-FR" sz="1600" b="1" dirty="0"/>
          </a:p>
          <a:p>
            <a:r>
              <a:rPr lang="fr-FR" sz="1600" dirty="0" smtClean="0"/>
              <a:t>Visual </a:t>
            </a:r>
            <a:r>
              <a:rPr lang="fr-FR" sz="1600" dirty="0" err="1" smtClean="0"/>
              <a:t>aggregate</a:t>
            </a:r>
            <a:r>
              <a:rPr lang="fr-FR" sz="1600" dirty="0" smtClean="0"/>
              <a:t> </a:t>
            </a:r>
            <a:r>
              <a:rPr lang="fr-FR" sz="1600" b="1" dirty="0" err="1" smtClean="0"/>
              <a:t>symbols</a:t>
            </a:r>
            <a:endParaRPr lang="fr-FR" sz="1600" b="1" dirty="0" smtClean="0"/>
          </a:p>
          <a:p>
            <a:r>
              <a:rPr lang="fr-FR" sz="1600" b="1" dirty="0" smtClean="0"/>
              <a:t>Interaction</a:t>
            </a:r>
          </a:p>
          <a:p>
            <a:r>
              <a:rPr lang="fr-FR" sz="1600" b="1" dirty="0" err="1" smtClean="0"/>
              <a:t>Modularity</a:t>
            </a:r>
            <a:r>
              <a:rPr lang="fr-FR" sz="1600" b="1" dirty="0" smtClean="0"/>
              <a:t>: </a:t>
            </a:r>
            <a:r>
              <a:rPr lang="fr-FR" sz="1600" dirty="0" err="1" smtClean="0"/>
              <a:t>metrics</a:t>
            </a:r>
            <a:r>
              <a:rPr lang="fr-FR" sz="1600" dirty="0" smtClean="0"/>
              <a:t>, dimensions, </a:t>
            </a:r>
            <a:r>
              <a:rPr lang="fr-FR" sz="1600" dirty="0" err="1" smtClean="0"/>
              <a:t>visualizations</a:t>
            </a:r>
            <a:endParaRPr lang="fr-FR" sz="1600" dirty="0" smtClean="0"/>
          </a:p>
        </p:txBody>
      </p:sp>
      <p:pic>
        <p:nvPicPr>
          <p:cNvPr id="23" name="Picture 4" descr="http://www.google.fr/url?source=imglanding&amp;ct=img&amp;q=https://lh3.ggpht.com/c4PwRPcU9VQjirMYmKQBICJJylEPqVaVOnB9MQnYT1tb2dlE1mUd1BUS3u8g6gem5a8=w170&amp;sa=X&amp;ei=5xJvVZDCBIXYywP_8YD4AQ&amp;ved=0CAkQ8wc&amp;usg=AFQjCNGwx2JXw6bHKI76MN_lxtMy7luD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18" y="2153388"/>
            <a:ext cx="446612" cy="4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ésultat de recherche d'images pour &quot;scree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08" y="1508372"/>
            <a:ext cx="417122" cy="4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google.fr/url?source=imglanding&amp;ct=img&amp;q=http://simpleicon.com/wp-content/uploads/user1.png&amp;sa=X&amp;ei=OhNvVeuHJcSeywOpyoPQBA&amp;ved=0CAkQ8wc&amp;usg=AFQjCNEi-YxeFZ4BUGiGj5B5XmDy6w9rt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43" y="3658167"/>
            <a:ext cx="550852" cy="5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avec flèche 25"/>
          <p:cNvCxnSpPr/>
          <p:nvPr/>
        </p:nvCxnSpPr>
        <p:spPr>
          <a:xfrm>
            <a:off x="3480767" y="1720217"/>
            <a:ext cx="5360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0767" y="4014042"/>
            <a:ext cx="5360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3480767" y="2397996"/>
            <a:ext cx="5360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5"/>
          <p:cNvSpPr txBox="1">
            <a:spLocks/>
          </p:cNvSpPr>
          <p:nvPr/>
        </p:nvSpPr>
        <p:spPr>
          <a:xfrm>
            <a:off x="2577461" y="1508372"/>
            <a:ext cx="903306" cy="3678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/>
              <a:t>O1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r>
              <a:rPr lang="fr-FR" sz="2000" b="1" dirty="0" smtClean="0"/>
              <a:t>O2</a:t>
            </a: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 smtClean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 smtClean="0"/>
              <a:t>O3</a:t>
            </a:r>
          </a:p>
        </p:txBody>
      </p:sp>
      <p:pic>
        <p:nvPicPr>
          <p:cNvPr id="18" name="Picture 6" descr="ey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9" y="1315905"/>
            <a:ext cx="842787" cy="8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n, zoom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1" y="5643444"/>
            <a:ext cx="722395" cy="7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ilter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76" y="5677078"/>
            <a:ext cx="842787" cy="6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ist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63" y="5564444"/>
            <a:ext cx="842787" cy="8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93534" y="5835951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Ocelotl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Analysis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Tool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features</a:t>
            </a:r>
            <a:endParaRPr lang="fr-FR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86267" y="1308104"/>
            <a:ext cx="8813800" cy="40884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86267" y="5564444"/>
            <a:ext cx="8813800" cy="839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4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 err="1" smtClean="0"/>
              <a:t>Space</a:t>
            </a:r>
            <a:r>
              <a:rPr lang="fr-FR" sz="4000" b="1" dirty="0" smtClean="0"/>
              <a:t> time </a:t>
            </a:r>
            <a:r>
              <a:rPr lang="fr-FR" sz="4000" b="1" dirty="0" err="1" smtClean="0"/>
              <a:t>diagram</a:t>
            </a:r>
            <a:endParaRPr lang="fr-FR" sz="4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54000" y="1450580"/>
            <a:ext cx="8648700" cy="42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 err="1" smtClean="0"/>
              <a:t>Colored</a:t>
            </a:r>
            <a:r>
              <a:rPr lang="fr-FR" sz="2400" dirty="0" smtClean="0"/>
              <a:t> states: </a:t>
            </a:r>
            <a:r>
              <a:rPr lang="fr-FR" sz="2400" dirty="0" err="1" smtClean="0"/>
              <a:t>functions</a:t>
            </a:r>
            <a:r>
              <a:rPr lang="fr-FR" sz="2400" dirty="0" smtClean="0"/>
              <a:t> </a:t>
            </a:r>
            <a:r>
              <a:rPr lang="fr-FR" sz="2400" dirty="0" err="1" smtClean="0"/>
              <a:t>called</a:t>
            </a:r>
            <a:r>
              <a:rPr lang="fr-FR" sz="2400" dirty="0" smtClean="0"/>
              <a:t> by the </a:t>
            </a:r>
            <a:r>
              <a:rPr lang="fr-FR" sz="2400" dirty="0" err="1" smtClean="0"/>
              <a:t>tasks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680336"/>
              </p:ext>
            </p:extLst>
          </p:nvPr>
        </p:nvGraphicFramePr>
        <p:xfrm>
          <a:off x="1890864" y="3280867"/>
          <a:ext cx="6902468" cy="17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9" name="Visio" r:id="rId4" imgW="33708891" imgH="8743950" progId="Visio.Drawing.15">
                  <p:embed/>
                </p:oleObj>
              </mc:Choice>
              <mc:Fallback>
                <p:oleObj name="Visio" r:id="rId4" imgW="33708891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0864" y="3280867"/>
                        <a:ext cx="6902468" cy="17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>
            <a:off x="1781535" y="5361173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781535" y="2882920"/>
            <a:ext cx="0" cy="24751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07090" y="4701863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70034" y="3935847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Memory Flush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66215" y="324847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USB Storage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713722" y="5060544"/>
            <a:ext cx="218657" cy="8851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833837" y="5997251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Read IP </a:t>
            </a:r>
            <a:r>
              <a:rPr lang="fr-FR" dirty="0" err="1" smtClean="0">
                <a:solidFill>
                  <a:schemeClr val="accent1"/>
                </a:solidFill>
              </a:rPr>
              <a:t>packet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2079826" y="5070261"/>
            <a:ext cx="904674" cy="875388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532163" y="599997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6"/>
                </a:solidFill>
              </a:rPr>
              <a:t>Processing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2262488" y="5060544"/>
            <a:ext cx="2108119" cy="93398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41062" y="5997251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</a:t>
            </a:r>
            <a:r>
              <a:rPr lang="fr-FR" dirty="0" err="1" smtClean="0">
                <a:solidFill>
                  <a:srgbClr val="FF0000"/>
                </a:solidFill>
              </a:rPr>
              <a:t>ys_write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8874" y="2361030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Tasks</a:t>
            </a:r>
            <a:endParaRPr lang="fr-FR" sz="2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4198316" y="5477796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Time (</a:t>
            </a:r>
            <a:r>
              <a:rPr lang="fr-FR" sz="2000" b="1" dirty="0" err="1" smtClean="0"/>
              <a:t>continuous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8958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 practice…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Real traces:</a:t>
            </a:r>
          </a:p>
          <a:p>
            <a:pPr lvl="1"/>
            <a:r>
              <a:rPr lang="fr-FR" dirty="0" smtClean="0"/>
              <a:t>Up to </a:t>
            </a:r>
            <a:r>
              <a:rPr lang="fr-FR" b="1" dirty="0" smtClean="0"/>
              <a:t>12 GB </a:t>
            </a:r>
            <a:r>
              <a:rPr lang="fr-FR" dirty="0" smtClean="0"/>
              <a:t>(</a:t>
            </a:r>
            <a:r>
              <a:rPr lang="fr-FR" b="1" dirty="0" smtClean="0"/>
              <a:t>218 millions</a:t>
            </a:r>
            <a:r>
              <a:rPr lang="fr-FR" dirty="0" smtClean="0"/>
              <a:t> of </a:t>
            </a:r>
            <a:r>
              <a:rPr lang="fr-FR" dirty="0" err="1" smtClean="0"/>
              <a:t>events</a:t>
            </a:r>
            <a:r>
              <a:rPr lang="fr-FR" dirty="0" smtClean="0"/>
              <a:t>)</a:t>
            </a:r>
          </a:p>
          <a:p>
            <a:pPr lvl="1"/>
            <a:r>
              <a:rPr lang="fr-FR" b="1" dirty="0" err="1" smtClean="0">
                <a:solidFill>
                  <a:srgbClr val="FF0000"/>
                </a:solidFill>
              </a:rPr>
              <a:t>Without</a:t>
            </a:r>
            <a:r>
              <a:rPr lang="fr-FR" b="1" dirty="0" smtClean="0">
                <a:solidFill>
                  <a:srgbClr val="FF0000"/>
                </a:solidFill>
              </a:rPr>
              <a:t> cache</a:t>
            </a:r>
            <a:r>
              <a:rPr lang="fr-FR" dirty="0" smtClean="0"/>
              <a:t>: ~5 minute </a:t>
            </a:r>
            <a:r>
              <a:rPr lang="fr-FR" dirty="0" err="1" smtClean="0"/>
              <a:t>preprocess</a:t>
            </a:r>
            <a:endParaRPr lang="fr-FR" dirty="0" smtClean="0"/>
          </a:p>
          <a:p>
            <a:pPr lvl="1"/>
            <a:r>
              <a:rPr lang="fr-FR" b="1" dirty="0" err="1" smtClean="0">
                <a:solidFill>
                  <a:srgbClr val="92D050"/>
                </a:solidFill>
              </a:rPr>
              <a:t>With</a:t>
            </a:r>
            <a:r>
              <a:rPr lang="fr-FR" b="1" dirty="0" smtClean="0">
                <a:solidFill>
                  <a:srgbClr val="92D050"/>
                </a:solidFill>
              </a:rPr>
              <a:t> cache</a:t>
            </a:r>
            <a:r>
              <a:rPr lang="fr-FR" dirty="0" smtClean="0"/>
              <a:t>: ~</a:t>
            </a:r>
            <a:r>
              <a:rPr lang="fr-FR" b="1" dirty="0" smtClean="0"/>
              <a:t>20 second </a:t>
            </a:r>
            <a:r>
              <a:rPr lang="fr-FR" b="1" dirty="0" err="1" smtClean="0"/>
              <a:t>preprocess</a:t>
            </a:r>
            <a:endParaRPr lang="fr-FR" b="1" dirty="0"/>
          </a:p>
          <a:p>
            <a:r>
              <a:rPr lang="fr-FR" b="1" dirty="0" err="1" smtClean="0"/>
              <a:t>Synthetic</a:t>
            </a:r>
            <a:r>
              <a:rPr lang="fr-FR" b="1" dirty="0" smtClean="0"/>
              <a:t> traces:</a:t>
            </a:r>
          </a:p>
          <a:p>
            <a:pPr lvl="1"/>
            <a:r>
              <a:rPr lang="fr-FR" dirty="0" smtClean="0"/>
              <a:t>Up to </a:t>
            </a:r>
            <a:r>
              <a:rPr lang="fr-FR" b="1" dirty="0" smtClean="0"/>
              <a:t>68 GB</a:t>
            </a:r>
            <a:r>
              <a:rPr lang="fr-FR" dirty="0" smtClean="0"/>
              <a:t> (</a:t>
            </a:r>
            <a:r>
              <a:rPr lang="fr-FR" b="1" dirty="0" smtClean="0"/>
              <a:t>2 billions</a:t>
            </a:r>
            <a:r>
              <a:rPr lang="fr-FR" dirty="0" smtClean="0"/>
              <a:t> of </a:t>
            </a:r>
            <a:r>
              <a:rPr lang="fr-FR" dirty="0" err="1" smtClean="0"/>
              <a:t>events</a:t>
            </a:r>
            <a:r>
              <a:rPr lang="fr-FR" dirty="0" smtClean="0"/>
              <a:t>)</a:t>
            </a:r>
          </a:p>
          <a:p>
            <a:pPr lvl="1"/>
            <a:r>
              <a:rPr lang="fr-FR" b="1" dirty="0" err="1" smtClean="0">
                <a:solidFill>
                  <a:srgbClr val="FF0000"/>
                </a:solidFill>
              </a:rPr>
              <a:t>Without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cache</a:t>
            </a:r>
            <a:r>
              <a:rPr lang="fr-FR" dirty="0"/>
              <a:t>: </a:t>
            </a:r>
            <a:r>
              <a:rPr lang="fr-FR" dirty="0" smtClean="0"/>
              <a:t>~20 minute </a:t>
            </a:r>
            <a:r>
              <a:rPr lang="fr-FR" dirty="0" err="1"/>
              <a:t>preprocess</a:t>
            </a:r>
            <a:endParaRPr lang="fr-FR" dirty="0"/>
          </a:p>
          <a:p>
            <a:pPr lvl="1"/>
            <a:r>
              <a:rPr lang="fr-FR" b="1" dirty="0" err="1">
                <a:solidFill>
                  <a:srgbClr val="92D050"/>
                </a:solidFill>
              </a:rPr>
              <a:t>With</a:t>
            </a:r>
            <a:r>
              <a:rPr lang="fr-FR" b="1" dirty="0">
                <a:solidFill>
                  <a:srgbClr val="92D050"/>
                </a:solidFill>
              </a:rPr>
              <a:t> cache</a:t>
            </a:r>
            <a:r>
              <a:rPr lang="fr-FR" dirty="0"/>
              <a:t>: </a:t>
            </a:r>
            <a:r>
              <a:rPr lang="fr-FR" b="1" dirty="0" smtClean="0"/>
              <a:t>a few minute </a:t>
            </a:r>
            <a:r>
              <a:rPr lang="fr-FR" b="1" dirty="0" err="1" smtClean="0"/>
              <a:t>preprocess</a:t>
            </a:r>
            <a:endParaRPr lang="fr-FR" b="1" dirty="0"/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0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</a:t>
            </a:r>
            <a:r>
              <a:rPr lang="fr-FR" dirty="0" smtClean="0"/>
              <a:t>1.Visualization support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81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" y="1584327"/>
            <a:ext cx="8053917" cy="48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</a:t>
            </a:r>
            <a:r>
              <a:rPr lang="fr-FR" dirty="0" smtClean="0"/>
              <a:t>1.Visualization support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82</a:t>
            </a:fld>
            <a:endParaRPr lang="fr-FR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608693" y="2773364"/>
          <a:ext cx="7839096" cy="127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6" name="Visio" r:id="rId3" imgW="28155798" imgH="4590881" progId="Visio.Drawing.15">
                  <p:embed/>
                </p:oleObj>
              </mc:Choice>
              <mc:Fallback>
                <p:oleObj name="Visio" r:id="rId3" imgW="28155798" imgH="4590881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693" y="2773364"/>
                        <a:ext cx="7839096" cy="1277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993900" y="2904500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/>
              <a:t>+</a:t>
            </a:r>
            <a:endParaRPr lang="fr-FR" sz="6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154275" y="2919750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81527" y="2904499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/>
              <a:t>≈</a:t>
            </a:r>
            <a:endParaRPr lang="fr-FR" sz="6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54000" y="43688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</a:t>
            </a:r>
            <a:r>
              <a:rPr lang="fr-FR" dirty="0" err="1" smtClean="0"/>
              <a:t>graphical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25700" y="436880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 </a:t>
            </a:r>
            <a:r>
              <a:rPr lang="fr-FR" dirty="0" err="1" smtClean="0"/>
              <a:t>available</a:t>
            </a:r>
            <a:r>
              <a:rPr lang="fr-FR" dirty="0" smtClean="0"/>
              <a:t> pixels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316017" y="4368800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Fitting</a:t>
            </a:r>
            <a:r>
              <a:rPr lang="fr-FR" dirty="0" smtClean="0"/>
              <a:t> </a:t>
            </a:r>
            <a:r>
              <a:rPr lang="fr-FR" dirty="0" err="1" smtClean="0"/>
              <a:t>graphical</a:t>
            </a:r>
            <a:endParaRPr lang="fr-FR" dirty="0" smtClean="0"/>
          </a:p>
          <a:p>
            <a:pPr algn="ctr"/>
            <a:r>
              <a:rPr lang="fr-FR" dirty="0" err="1" smtClean="0"/>
              <a:t>objects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pixels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81527" y="4368800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Final </a:t>
            </a:r>
            <a:r>
              <a:rPr lang="fr-FR" dirty="0" err="1" smtClean="0"/>
              <a:t>representation</a:t>
            </a:r>
            <a:r>
              <a:rPr lang="fr-FR" dirty="0" smtClean="0"/>
              <a:t>:</a:t>
            </a:r>
          </a:p>
          <a:p>
            <a:pPr algn="ctr"/>
            <a:r>
              <a:rPr lang="fr-FR" dirty="0" smtClean="0"/>
              <a:t>-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r>
              <a:rPr lang="fr-FR" dirty="0" smtClean="0"/>
              <a:t> are </a:t>
            </a:r>
            <a:r>
              <a:rPr lang="fr-FR" dirty="0" err="1" smtClean="0"/>
              <a:t>lost</a:t>
            </a:r>
            <a:endParaRPr lang="fr-FR" dirty="0" smtClean="0"/>
          </a:p>
          <a:p>
            <a:pPr algn="ctr"/>
            <a:r>
              <a:rPr lang="fr-FR" dirty="0" smtClean="0"/>
              <a:t>-proportions are not </a:t>
            </a:r>
            <a:r>
              <a:rPr lang="fr-FR" dirty="0" err="1" smtClean="0"/>
              <a:t>kept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4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21" y="4208224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</a:t>
            </a:r>
            <a:r>
              <a:rPr lang="fr-FR" dirty="0" smtClean="0"/>
              <a:t>2.Interactivity </a:t>
            </a:r>
            <a:r>
              <a:rPr lang="fr-FR" dirty="0"/>
              <a:t>p</a:t>
            </a:r>
            <a:r>
              <a:rPr lang="fr-FR" dirty="0" smtClean="0"/>
              <a:t>erformance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83</a:t>
            </a:fld>
            <a:endParaRPr lang="fr-FR" dirty="0"/>
          </a:p>
        </p:txBody>
      </p:sp>
      <p:pic>
        <p:nvPicPr>
          <p:cNvPr id="9218" name="Picture 2" descr="memory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7" y="1446215"/>
            <a:ext cx="1327237" cy="13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ip, computer, cpu, electronics, hardware, microchip, processor 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82" y="3020443"/>
            <a:ext cx="961155" cy="96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ooks, collection, editor, library icon"/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4" y="5460951"/>
            <a:ext cx="842653" cy="8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418459" y="2014598"/>
            <a:ext cx="6178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 smtClean="0"/>
              <a:t>Memory Limitations</a:t>
            </a:r>
          </a:p>
          <a:p>
            <a:endParaRPr lang="fr-FR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 smtClean="0"/>
              <a:t>Hardware performance</a:t>
            </a:r>
          </a:p>
          <a:p>
            <a:endParaRPr lang="fr-FR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 err="1" smtClean="0"/>
              <a:t>Algorithmic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complexity</a:t>
            </a:r>
            <a:endParaRPr lang="fr-FR" sz="3600" b="1" dirty="0" smtClean="0"/>
          </a:p>
          <a:p>
            <a:endParaRPr lang="fr-FR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dirty="0" err="1" smtClean="0"/>
              <a:t>Libraries</a:t>
            </a:r>
            <a:r>
              <a:rPr lang="fr-FR" sz="3600" b="1" dirty="0" smtClean="0"/>
              <a:t>, components, </a:t>
            </a:r>
            <a:r>
              <a:rPr lang="fr-FR" sz="3600" b="1" dirty="0" err="1" smtClean="0"/>
              <a:t>languages</a:t>
            </a:r>
            <a:r>
              <a:rPr lang="fr-FR" sz="3600" b="1" dirty="0" smtClean="0"/>
              <a:t>, etc.</a:t>
            </a:r>
          </a:p>
        </p:txBody>
      </p:sp>
      <p:pic>
        <p:nvPicPr>
          <p:cNvPr id="65538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7" y="4840738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75" y="4637795"/>
            <a:ext cx="513050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My</a:t>
            </a:r>
            <a:r>
              <a:rPr lang="fr-FR" dirty="0" smtClean="0"/>
              <a:t> contributions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0428" y="1722523"/>
            <a:ext cx="7452271" cy="2113753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smtClean="0"/>
              <a:t>Adaptation </a:t>
            </a:r>
            <a:r>
              <a:rPr lang="fr-FR" dirty="0" smtClean="0"/>
              <a:t>of the </a:t>
            </a:r>
            <a:r>
              <a:rPr lang="fr-FR" dirty="0" err="1" smtClean="0"/>
              <a:t>aggregation</a:t>
            </a:r>
            <a:r>
              <a:rPr lang="fr-FR" dirty="0" smtClean="0"/>
              <a:t> </a:t>
            </a:r>
            <a:r>
              <a:rPr lang="fr-FR" dirty="0" err="1" smtClean="0"/>
              <a:t>methodology</a:t>
            </a:r>
            <a:r>
              <a:rPr lang="fr-FR" dirty="0" smtClean="0"/>
              <a:t> </a:t>
            </a:r>
            <a:r>
              <a:rPr lang="fr-FR" b="1" dirty="0" smtClean="0"/>
              <a:t>to trace </a:t>
            </a:r>
            <a:r>
              <a:rPr lang="fr-FR" b="1" dirty="0" err="1" smtClean="0"/>
              <a:t>analysis</a:t>
            </a:r>
            <a:endParaRPr lang="fr-FR" b="1" dirty="0" smtClean="0"/>
          </a:p>
          <a:p>
            <a:pPr lvl="1"/>
            <a:r>
              <a:rPr lang="fr-FR" dirty="0" smtClean="0"/>
              <a:t>New </a:t>
            </a:r>
            <a:r>
              <a:rPr lang="fr-FR" b="1" dirty="0" smtClean="0"/>
              <a:t>data structures</a:t>
            </a:r>
          </a:p>
          <a:p>
            <a:pPr lvl="1"/>
            <a:r>
              <a:rPr lang="fr-FR" dirty="0" smtClean="0"/>
              <a:t>Design of </a:t>
            </a:r>
            <a:r>
              <a:rPr lang="fr-FR" b="1" dirty="0" err="1" smtClean="0"/>
              <a:t>appropriate</a:t>
            </a:r>
            <a:r>
              <a:rPr lang="fr-FR" b="1" dirty="0" smtClean="0"/>
              <a:t> </a:t>
            </a:r>
            <a:r>
              <a:rPr lang="fr-FR" b="1" dirty="0" err="1" smtClean="0"/>
              <a:t>metrics</a:t>
            </a:r>
            <a:endParaRPr lang="fr-FR" b="1" dirty="0" smtClean="0"/>
          </a:p>
          <a:p>
            <a:pPr lvl="1"/>
            <a:r>
              <a:rPr lang="fr-FR" b="1" dirty="0" smtClean="0"/>
              <a:t>Adaptation</a:t>
            </a:r>
            <a:r>
              <a:rPr lang="fr-FR" dirty="0" smtClean="0"/>
              <a:t> of the </a:t>
            </a:r>
            <a:r>
              <a:rPr lang="fr-FR" dirty="0" err="1" smtClean="0"/>
              <a:t>aggregation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r>
              <a:rPr lang="fr-FR" dirty="0" smtClean="0"/>
              <a:t> </a:t>
            </a:r>
            <a:r>
              <a:rPr lang="fr-FR" b="1" dirty="0" smtClean="0"/>
              <a:t>to </a:t>
            </a:r>
            <a:r>
              <a:rPr lang="fr-FR" b="1" dirty="0" err="1" smtClean="0"/>
              <a:t>these</a:t>
            </a:r>
            <a:r>
              <a:rPr lang="fr-FR" b="1" dirty="0" smtClean="0"/>
              <a:t> data structures</a:t>
            </a:r>
            <a:endParaRPr lang="fr-FR" b="1" dirty="0"/>
          </a:p>
          <a:p>
            <a:pPr lvl="1"/>
            <a:r>
              <a:rPr lang="fr-FR" dirty="0" smtClean="0"/>
              <a:t>Efficient and </a:t>
            </a:r>
            <a:r>
              <a:rPr lang="fr-FR" dirty="0" err="1" smtClean="0"/>
              <a:t>reusable</a:t>
            </a:r>
            <a:r>
              <a:rPr lang="fr-FR" dirty="0" smtClean="0"/>
              <a:t> </a:t>
            </a:r>
            <a:r>
              <a:rPr lang="fr-FR" b="1" dirty="0" err="1" smtClean="0"/>
              <a:t>implementation</a:t>
            </a:r>
            <a:endParaRPr lang="fr-FR" dirty="0" smtClean="0"/>
          </a:p>
          <a:p>
            <a:r>
              <a:rPr lang="fr-FR" dirty="0" smtClean="0"/>
              <a:t>Design and </a:t>
            </a:r>
            <a:r>
              <a:rPr lang="fr-FR" dirty="0" err="1" smtClean="0"/>
              <a:t>implementation</a:t>
            </a:r>
            <a:r>
              <a:rPr lang="fr-FR" dirty="0" smtClean="0"/>
              <a:t> of an </a:t>
            </a:r>
            <a:r>
              <a:rPr lang="fr-FR" b="1" dirty="0" smtClean="0"/>
              <a:t>effective </a:t>
            </a:r>
            <a:r>
              <a:rPr lang="fr-FR" b="1" dirty="0" err="1" smtClean="0"/>
              <a:t>visualization</a:t>
            </a:r>
            <a:endParaRPr lang="fr-FR" b="1" dirty="0" smtClean="0"/>
          </a:p>
          <a:p>
            <a:pPr lvl="1"/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b="1" dirty="0" smtClean="0"/>
              <a:t>data and </a:t>
            </a:r>
            <a:r>
              <a:rPr lang="fr-FR" b="1" dirty="0" err="1" smtClean="0"/>
              <a:t>visual</a:t>
            </a:r>
            <a:r>
              <a:rPr lang="fr-FR" b="1" dirty="0" smtClean="0"/>
              <a:t> </a:t>
            </a:r>
            <a:r>
              <a:rPr lang="fr-FR" dirty="0" err="1" smtClean="0"/>
              <a:t>aggregations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84</a:t>
            </a:fld>
            <a:endParaRPr lang="fr-FR" dirty="0"/>
          </a:p>
        </p:txBody>
      </p:sp>
      <p:pic>
        <p:nvPicPr>
          <p:cNvPr id="117764" name="Picture 4" descr="book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561490"/>
            <a:ext cx="923159" cy="92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450427" y="4561490"/>
            <a:ext cx="7452271" cy="2296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/>
              <a:t>Dosimont</a:t>
            </a:r>
            <a:r>
              <a:rPr lang="en-US" sz="1600" b="1" dirty="0"/>
              <a:t>, Pagano </a:t>
            </a:r>
            <a:r>
              <a:rPr lang="en-US" sz="1600" b="1" dirty="0" smtClean="0"/>
              <a:t>et </a:t>
            </a:r>
            <a:r>
              <a:rPr lang="en-US" sz="1600" b="1" dirty="0"/>
              <a:t>al. </a:t>
            </a:r>
            <a:r>
              <a:rPr lang="en-US" sz="1600" dirty="0" smtClean="0"/>
              <a:t>– Efficient </a:t>
            </a:r>
            <a:r>
              <a:rPr lang="en-US" sz="1600" dirty="0"/>
              <a:t>analysis methodology for huge application </a:t>
            </a:r>
            <a:r>
              <a:rPr lang="en-US" sz="1600" dirty="0" smtClean="0"/>
              <a:t>traces, HPCS 2014</a:t>
            </a:r>
          </a:p>
          <a:p>
            <a:r>
              <a:rPr lang="fr-FR" sz="1600" b="1" dirty="0" smtClean="0"/>
              <a:t>Pagano, </a:t>
            </a:r>
            <a:r>
              <a:rPr lang="fr-FR" sz="1600" b="1" dirty="0" err="1" smtClean="0"/>
              <a:t>Dosimont</a:t>
            </a:r>
            <a:r>
              <a:rPr lang="fr-FR" sz="1600" b="1" dirty="0" smtClean="0"/>
              <a:t> et al. </a:t>
            </a:r>
            <a:r>
              <a:rPr lang="fr-FR" sz="1600" dirty="0" smtClean="0"/>
              <a:t>– Trace Management and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for Embedded </a:t>
            </a:r>
            <a:r>
              <a:rPr lang="fr-FR" sz="1600" dirty="0" err="1" smtClean="0"/>
              <a:t>Systems</a:t>
            </a:r>
            <a:r>
              <a:rPr lang="fr-FR" sz="1600" dirty="0" smtClean="0"/>
              <a:t>, MCSoC’13</a:t>
            </a:r>
          </a:p>
          <a:p>
            <a:r>
              <a:rPr lang="en-US" sz="1600" b="1" dirty="0" err="1"/>
              <a:t>Dosimont</a:t>
            </a:r>
            <a:r>
              <a:rPr lang="en-US" sz="1600" b="1" dirty="0"/>
              <a:t>, </a:t>
            </a:r>
            <a:r>
              <a:rPr lang="en-US" sz="1600" b="1" dirty="0" err="1"/>
              <a:t>Schnorr</a:t>
            </a:r>
            <a:r>
              <a:rPr lang="en-US" sz="1600" b="1" dirty="0"/>
              <a:t> </a:t>
            </a:r>
            <a:r>
              <a:rPr lang="en-US" sz="1600" b="1" dirty="0" smtClean="0"/>
              <a:t>et </a:t>
            </a:r>
            <a:r>
              <a:rPr lang="en-US" sz="1600" b="1" dirty="0"/>
              <a:t>al. </a:t>
            </a:r>
            <a:r>
              <a:rPr lang="en-US" sz="1600" dirty="0"/>
              <a:t>– A Trace Macroscopic Description based on Time Aggregation, </a:t>
            </a:r>
            <a:r>
              <a:rPr lang="fr-FR" sz="1600" dirty="0"/>
              <a:t>RR </a:t>
            </a:r>
            <a:r>
              <a:rPr lang="fr-FR" sz="1600" dirty="0" smtClean="0"/>
              <a:t>8524</a:t>
            </a:r>
          </a:p>
          <a:p>
            <a:r>
              <a:rPr lang="en-US" sz="1600" b="1" dirty="0" smtClean="0"/>
              <a:t>Pagano, </a:t>
            </a:r>
            <a:r>
              <a:rPr lang="en-US" sz="1600" b="1" dirty="0" err="1" smtClean="0"/>
              <a:t>Dosimont</a:t>
            </a:r>
            <a:r>
              <a:rPr lang="en-US" sz="1600" b="1" dirty="0" smtClean="0"/>
              <a:t> </a:t>
            </a:r>
            <a:r>
              <a:rPr lang="en-US" sz="1600" dirty="0" smtClean="0"/>
              <a:t>et al. – Trace </a:t>
            </a:r>
            <a:r>
              <a:rPr lang="en-US" sz="1600" dirty="0"/>
              <a:t>Management and Analysis for Embedded </a:t>
            </a:r>
            <a:r>
              <a:rPr lang="en-US" sz="1600" dirty="0" smtClean="0"/>
              <a:t>Systems, RR 8304</a:t>
            </a:r>
            <a:endParaRPr lang="fr-FR" sz="1600" dirty="0"/>
          </a:p>
          <a:p>
            <a:r>
              <a:rPr lang="fr-FR" sz="1600" b="1" dirty="0" err="1" smtClean="0"/>
              <a:t>Dosimont</a:t>
            </a:r>
            <a:r>
              <a:rPr lang="fr-FR" sz="1600" b="1" dirty="0" smtClean="0"/>
              <a:t>, Huard et al. </a:t>
            </a:r>
            <a:r>
              <a:rPr lang="fr-FR" sz="1600" dirty="0"/>
              <a:t>–</a:t>
            </a:r>
            <a:r>
              <a:rPr lang="fr-FR" sz="1600" dirty="0" smtClean="0"/>
              <a:t> Agrégation pour l’analyse de traces volumineuses, AEP10</a:t>
            </a:r>
          </a:p>
          <a:p>
            <a:endParaRPr lang="fr-FR" sz="1600" dirty="0"/>
          </a:p>
          <a:p>
            <a:endParaRPr lang="fr-FR" sz="2000" dirty="0"/>
          </a:p>
        </p:txBody>
      </p:sp>
      <p:pic>
        <p:nvPicPr>
          <p:cNvPr id="8" name="Picture 2" descr="File:Light bulb font awesome.sv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" y="1722523"/>
            <a:ext cx="1273464" cy="12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1352311" y="4025461"/>
            <a:ext cx="7255661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My</a:t>
            </a:r>
            <a:r>
              <a:rPr lang="fr-FR" dirty="0" smtClean="0"/>
              <a:t> contributions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0426" y="1378156"/>
            <a:ext cx="7452272" cy="2758050"/>
          </a:xfrm>
        </p:spPr>
        <p:txBody>
          <a:bodyPr>
            <a:noAutofit/>
          </a:bodyPr>
          <a:lstStyle/>
          <a:p>
            <a:r>
              <a:rPr lang="fr-FR" sz="2400" b="1" dirty="0" err="1" smtClean="0"/>
              <a:t>Implementation</a:t>
            </a:r>
            <a:r>
              <a:rPr lang="fr-FR" sz="2400" b="1" dirty="0" smtClean="0"/>
              <a:t> </a:t>
            </a:r>
            <a:r>
              <a:rPr lang="fr-FR" sz="2400" dirty="0" smtClean="0"/>
              <a:t>of the full </a:t>
            </a:r>
            <a:r>
              <a:rPr lang="fr-FR" sz="2400" b="1" dirty="0" err="1" smtClean="0"/>
              <a:t>analysis</a:t>
            </a:r>
            <a:r>
              <a:rPr lang="fr-FR" sz="2400" b="1" dirty="0" smtClean="0"/>
              <a:t> pipeline</a:t>
            </a:r>
          </a:p>
          <a:p>
            <a:r>
              <a:rPr lang="fr-FR" sz="2400" b="1" dirty="0" smtClean="0"/>
              <a:t>Interaction </a:t>
            </a:r>
            <a:r>
              <a:rPr lang="fr-FR" sz="2400" b="1" dirty="0" err="1" smtClean="0"/>
              <a:t>mechanisms</a:t>
            </a:r>
            <a:r>
              <a:rPr lang="fr-FR" sz="2400" b="1" dirty="0" smtClean="0"/>
              <a:t> </a:t>
            </a:r>
            <a:r>
              <a:rPr lang="fr-FR" sz="2400" dirty="0" smtClean="0"/>
              <a:t>for the top down </a:t>
            </a:r>
            <a:r>
              <a:rPr lang="fr-FR" sz="2400" dirty="0" err="1" smtClean="0"/>
              <a:t>approach</a:t>
            </a:r>
            <a:endParaRPr lang="fr-FR" sz="2400" dirty="0" smtClean="0"/>
          </a:p>
          <a:p>
            <a:r>
              <a:rPr lang="fr-FR" sz="2400" dirty="0" smtClean="0"/>
              <a:t>Techniques to </a:t>
            </a:r>
            <a:r>
              <a:rPr lang="fr-FR" sz="2400" dirty="0" err="1" smtClean="0"/>
              <a:t>ensure</a:t>
            </a:r>
            <a:r>
              <a:rPr lang="fr-FR" sz="2400" dirty="0" smtClean="0"/>
              <a:t> </a:t>
            </a:r>
            <a:r>
              <a:rPr lang="fr-FR" sz="2400" b="1" dirty="0" err="1" smtClean="0"/>
              <a:t>interactivity</a:t>
            </a:r>
            <a:r>
              <a:rPr lang="fr-FR" sz="2400" b="1" dirty="0" smtClean="0"/>
              <a:t> performance</a:t>
            </a:r>
          </a:p>
          <a:p>
            <a:r>
              <a:rPr lang="fr-FR" sz="2400" b="1" dirty="0" err="1" smtClean="0"/>
              <a:t>Modular</a:t>
            </a:r>
            <a:r>
              <a:rPr lang="fr-FR" sz="2400" b="1" dirty="0" smtClean="0"/>
              <a:t> structure</a:t>
            </a:r>
          </a:p>
          <a:p>
            <a:r>
              <a:rPr lang="fr-FR" sz="2400" b="1" dirty="0" err="1" smtClean="0"/>
              <a:t>Framesoc</a:t>
            </a:r>
            <a:r>
              <a:rPr lang="fr-FR" sz="2400" dirty="0" smtClean="0"/>
              <a:t>: </a:t>
            </a:r>
            <a:r>
              <a:rPr lang="fr-FR" sz="2400" dirty="0" err="1" smtClean="0"/>
              <a:t>importers</a:t>
            </a:r>
            <a:r>
              <a:rPr lang="fr-FR" sz="2400" dirty="0" smtClean="0"/>
              <a:t>, </a:t>
            </a:r>
            <a:r>
              <a:rPr lang="fr-FR" sz="2400" dirty="0" err="1" smtClean="0"/>
              <a:t>filters</a:t>
            </a:r>
            <a:r>
              <a:rPr lang="fr-FR" sz="2400" dirty="0" smtClean="0"/>
              <a:t> + expertise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85</a:t>
            </a:fld>
            <a:endParaRPr lang="fr-FR" dirty="0"/>
          </a:p>
        </p:txBody>
      </p:sp>
      <p:pic>
        <p:nvPicPr>
          <p:cNvPr id="117764" name="Picture 4" descr="book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561490"/>
            <a:ext cx="923159" cy="92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450427" y="4561490"/>
            <a:ext cx="7452271" cy="229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 smtClean="0"/>
              <a:t>Dosimont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Corre</a:t>
            </a:r>
            <a:r>
              <a:rPr lang="en-US" sz="1600" b="1" dirty="0" smtClean="0"/>
              <a:t> et al. – </a:t>
            </a:r>
            <a:r>
              <a:rPr lang="en-US" sz="1600" dirty="0" err="1" smtClean="0"/>
              <a:t>Ocelotl</a:t>
            </a:r>
            <a:r>
              <a:rPr lang="en-US" sz="1600" dirty="0" smtClean="0"/>
              <a:t>: Large Trace Overviews Based on </a:t>
            </a:r>
            <a:r>
              <a:rPr lang="en-US" sz="1600" dirty="0" err="1" smtClean="0"/>
              <a:t>Multidimentional</a:t>
            </a:r>
            <a:r>
              <a:rPr lang="en-US" sz="1600" dirty="0" smtClean="0"/>
              <a:t> Data Aggregation, IPTW14</a:t>
            </a:r>
          </a:p>
          <a:p>
            <a:r>
              <a:rPr lang="en-US" sz="1600" b="1" dirty="0" err="1" smtClean="0"/>
              <a:t>Dosimont</a:t>
            </a:r>
            <a:r>
              <a:rPr lang="en-US" sz="1600" b="1" dirty="0"/>
              <a:t>, Pagano </a:t>
            </a:r>
            <a:r>
              <a:rPr lang="en-US" sz="1600" b="1" dirty="0" smtClean="0"/>
              <a:t>et </a:t>
            </a:r>
            <a:r>
              <a:rPr lang="en-US" sz="1600" b="1" dirty="0"/>
              <a:t>al. </a:t>
            </a:r>
            <a:r>
              <a:rPr lang="en-US" sz="1600" dirty="0" smtClean="0"/>
              <a:t>– Efficient </a:t>
            </a:r>
            <a:r>
              <a:rPr lang="en-US" sz="1600" dirty="0"/>
              <a:t>A</a:t>
            </a:r>
            <a:r>
              <a:rPr lang="en-US" sz="1600" dirty="0" smtClean="0"/>
              <a:t>nalysis </a:t>
            </a:r>
            <a:r>
              <a:rPr lang="en-US" sz="1600" dirty="0"/>
              <a:t>M</a:t>
            </a:r>
            <a:r>
              <a:rPr lang="en-US" sz="1600" dirty="0" smtClean="0"/>
              <a:t>ethodology </a:t>
            </a:r>
            <a:r>
              <a:rPr lang="en-US" sz="1600" dirty="0"/>
              <a:t>for </a:t>
            </a:r>
            <a:r>
              <a:rPr lang="en-US" sz="1600" dirty="0" smtClean="0"/>
              <a:t>Huge </a:t>
            </a:r>
            <a:r>
              <a:rPr lang="en-US" sz="1600" dirty="0"/>
              <a:t>A</a:t>
            </a:r>
            <a:r>
              <a:rPr lang="en-US" sz="1600" dirty="0" smtClean="0"/>
              <a:t>pplication </a:t>
            </a:r>
            <a:r>
              <a:rPr lang="en-US" sz="1600" dirty="0"/>
              <a:t>T</a:t>
            </a:r>
            <a:r>
              <a:rPr lang="en-US" sz="1600" dirty="0" smtClean="0"/>
              <a:t>races, HPCS 2014</a:t>
            </a:r>
          </a:p>
          <a:p>
            <a:r>
              <a:rPr lang="fr-FR" sz="1600" b="1" dirty="0" smtClean="0"/>
              <a:t>Pagano, </a:t>
            </a:r>
            <a:r>
              <a:rPr lang="fr-FR" sz="1600" b="1" dirty="0" err="1" smtClean="0"/>
              <a:t>Dosimont</a:t>
            </a:r>
            <a:r>
              <a:rPr lang="fr-FR" sz="1600" b="1" dirty="0" smtClean="0"/>
              <a:t> et al. </a:t>
            </a:r>
            <a:r>
              <a:rPr lang="fr-FR" sz="1600" dirty="0" smtClean="0"/>
              <a:t>– Trace Management and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for Embedded </a:t>
            </a:r>
            <a:r>
              <a:rPr lang="fr-FR" sz="1600" dirty="0" err="1" smtClean="0"/>
              <a:t>Systems</a:t>
            </a:r>
            <a:r>
              <a:rPr lang="fr-FR" sz="1600" dirty="0" smtClean="0"/>
              <a:t>, MCSoC’13</a:t>
            </a:r>
          </a:p>
          <a:p>
            <a:r>
              <a:rPr lang="en-US" sz="1600" b="1" dirty="0" smtClean="0"/>
              <a:t>Pagano, </a:t>
            </a:r>
            <a:r>
              <a:rPr lang="en-US" sz="1600" b="1" dirty="0" err="1" smtClean="0"/>
              <a:t>Dosimont</a:t>
            </a:r>
            <a:r>
              <a:rPr lang="en-US" sz="1600" b="1" dirty="0" smtClean="0"/>
              <a:t> et al. </a:t>
            </a:r>
            <a:r>
              <a:rPr lang="en-US" sz="1600" dirty="0" smtClean="0"/>
              <a:t>– Trace </a:t>
            </a:r>
            <a:r>
              <a:rPr lang="en-US" sz="1600" dirty="0"/>
              <a:t>Management and Analysis for Embedded </a:t>
            </a:r>
            <a:r>
              <a:rPr lang="en-US" sz="1600" dirty="0" smtClean="0"/>
              <a:t>Systems, RR 8304</a:t>
            </a:r>
            <a:endParaRPr lang="fr-FR" sz="1600" dirty="0"/>
          </a:p>
          <a:p>
            <a:endParaRPr lang="fr-FR" sz="1600" dirty="0"/>
          </a:p>
          <a:p>
            <a:endParaRPr lang="fr-FR" sz="2000" dirty="0"/>
          </a:p>
        </p:txBody>
      </p:sp>
      <p:pic>
        <p:nvPicPr>
          <p:cNvPr id="8" name="Picture 2" descr="File:Light bulb font awesome.sv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" y="1378155"/>
            <a:ext cx="1273464" cy="12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1352311" y="4270789"/>
            <a:ext cx="7255661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30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Interest</a:t>
            </a:r>
            <a:r>
              <a:rPr lang="fr-FR" dirty="0" smtClean="0"/>
              <a:t> of Temporal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86</a:t>
            </a:fld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1859006" y="1765024"/>
          <a:ext cx="6902468" cy="17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5" name="Visio" r:id="rId4" imgW="33708891" imgH="8743950" progId="Visio.Drawing.15">
                  <p:embed/>
                </p:oleObj>
              </mc:Choice>
              <mc:Fallback>
                <p:oleObj name="Visio" r:id="rId4" imgW="33708891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9006" y="1765024"/>
                        <a:ext cx="6902468" cy="17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>
            <a:off x="1749677" y="3845330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749677" y="1732633"/>
            <a:ext cx="0" cy="21096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5232" y="318602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8176" y="2420004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Memory Flush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4357" y="173263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USB Storage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859006" y="5224681"/>
            <a:ext cx="2749507" cy="649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1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08513" y="5224681"/>
            <a:ext cx="1398149" cy="6499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Phase </a:t>
            </a:r>
            <a:r>
              <a:rPr lang="fr-FR" sz="2000" b="1" dirty="0" smtClean="0">
                <a:solidFill>
                  <a:schemeClr val="bg1"/>
                </a:solidFill>
              </a:rPr>
              <a:t>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6662" y="5224680"/>
            <a:ext cx="2749507" cy="6499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3</a:t>
            </a:r>
            <a:endParaRPr lang="fr-FR" sz="2000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772075" y="6141841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38176" y="5364973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Whole</a:t>
            </a:r>
            <a:r>
              <a:rPr lang="fr-FR" dirty="0" smtClean="0"/>
              <a:t> System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099380" y="6240834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Time (</a:t>
            </a:r>
            <a:r>
              <a:rPr lang="fr-FR" sz="2000" b="1" dirty="0" err="1" smtClean="0"/>
              <a:t>continuous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18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2" y="4142307"/>
            <a:ext cx="756835" cy="7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/>
          <p:cNvSpPr/>
          <p:nvPr/>
        </p:nvSpPr>
        <p:spPr>
          <a:xfrm>
            <a:off x="3737582" y="4234158"/>
            <a:ext cx="535757" cy="519864"/>
          </a:xfrm>
          <a:prstGeom prst="ellipse">
            <a:avLst/>
          </a:prstGeom>
          <a:solidFill>
            <a:schemeClr val="bg1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A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 rot="5400000">
            <a:off x="4911072" y="4299439"/>
            <a:ext cx="783665" cy="2093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949997" y="4197558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Dynamic</a:t>
            </a:r>
            <a:endParaRPr lang="fr-FR" dirty="0" smtClean="0"/>
          </a:p>
          <a:p>
            <a:r>
              <a:rPr lang="fr-FR" dirty="0" err="1" smtClean="0"/>
              <a:t>Aggregation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090370" y="4309424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Data </a:t>
            </a:r>
            <a:r>
              <a:rPr lang="fr-FR" dirty="0" err="1" smtClean="0"/>
              <a:t>mining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6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Interest</a:t>
            </a:r>
            <a:r>
              <a:rPr lang="fr-FR" dirty="0" smtClean="0"/>
              <a:t> of Temporal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87</a:t>
            </a:fld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1859006" y="1765024"/>
          <a:ext cx="6902468" cy="17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9" name="Visio" r:id="rId4" imgW="33708891" imgH="8743950" progId="Visio.Drawing.15">
                  <p:embed/>
                </p:oleObj>
              </mc:Choice>
              <mc:Fallback>
                <p:oleObj name="Visio" r:id="rId4" imgW="33708891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9006" y="1765024"/>
                        <a:ext cx="6902468" cy="17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>
            <a:off x="1749677" y="3845330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749677" y="1732633"/>
            <a:ext cx="0" cy="21096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5232" y="318602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8176" y="2420004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Memory Flush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4357" y="173263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USB Storage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859006" y="5224681"/>
            <a:ext cx="2749507" cy="649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1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08513" y="5224681"/>
            <a:ext cx="1398149" cy="6499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Phase </a:t>
            </a:r>
            <a:r>
              <a:rPr lang="fr-FR" sz="2000" b="1" dirty="0" smtClean="0">
                <a:solidFill>
                  <a:schemeClr val="bg1"/>
                </a:solidFill>
              </a:rPr>
              <a:t>2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6662" y="5224680"/>
            <a:ext cx="2749507" cy="6499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Phase 3</a:t>
            </a:r>
            <a:endParaRPr lang="fr-FR" sz="2000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772075" y="6141841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38176" y="5364973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Whole</a:t>
            </a:r>
            <a:r>
              <a:rPr lang="fr-FR" dirty="0" smtClean="0"/>
              <a:t> System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099380" y="6240834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Time (</a:t>
            </a:r>
            <a:r>
              <a:rPr lang="fr-FR" sz="2000" b="1" dirty="0" err="1" smtClean="0"/>
              <a:t>continuous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18" name="Picture 2" descr="http://www.google.fr/url?source=imglanding&amp;ct=img&amp;q=http://www.getrailo.org/plugins/GadgetStore_3/display_objects/images/icon-gadget.png&amp;sa=X&amp;ei=uulmVcDBF8GyU9iEgdAO&amp;ved=0CAkQ8wc4KQ&amp;usg=AFQjCNHj022n3wDW8P6bECGjBXGENF1St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2" y="4142307"/>
            <a:ext cx="756835" cy="7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/>
          <p:cNvSpPr/>
          <p:nvPr/>
        </p:nvSpPr>
        <p:spPr>
          <a:xfrm>
            <a:off x="3737582" y="4234158"/>
            <a:ext cx="535757" cy="519864"/>
          </a:xfrm>
          <a:prstGeom prst="ellipse">
            <a:avLst/>
          </a:prstGeom>
          <a:solidFill>
            <a:schemeClr val="bg1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A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 rot="5400000">
            <a:off x="4911072" y="4299439"/>
            <a:ext cx="783665" cy="2093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090370" y="4309424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Data </a:t>
            </a:r>
            <a:r>
              <a:rPr lang="fr-FR" dirty="0" err="1" smtClean="0"/>
              <a:t>mining</a:t>
            </a:r>
            <a:endParaRPr lang="fr-FR" dirty="0"/>
          </a:p>
        </p:txBody>
      </p:sp>
      <p:sp>
        <p:nvSpPr>
          <p:cNvPr id="22" name="Multiplier 21"/>
          <p:cNvSpPr/>
          <p:nvPr/>
        </p:nvSpPr>
        <p:spPr>
          <a:xfrm>
            <a:off x="3432748" y="4012273"/>
            <a:ext cx="1114827" cy="995477"/>
          </a:xfrm>
          <a:prstGeom prst="mathMultiply">
            <a:avLst/>
          </a:prstGeom>
          <a:solidFill>
            <a:srgbClr val="FF0000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889953" y="4135309"/>
            <a:ext cx="2670723" cy="790413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949997" y="4197558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Dynamic</a:t>
            </a:r>
            <a:endParaRPr lang="fr-FR" dirty="0" smtClean="0"/>
          </a:p>
          <a:p>
            <a:r>
              <a:rPr lang="fr-FR" dirty="0" err="1" smtClean="0"/>
              <a:t>Aggregation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23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Framesoc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88</a:t>
            </a:fld>
            <a:endParaRPr lang="fr-FR" dirty="0"/>
          </a:p>
        </p:txBody>
      </p:sp>
      <p:pic>
        <p:nvPicPr>
          <p:cNvPr id="43012" name="Picture 4" descr="http://www.google.fr/url?source=imglanding&amp;ct=img&amp;q=https://avatars3.githubusercontent.com/u/4248665?v=3&amp;s=460&amp;sa=X&amp;ei=9K9kVe30EYL1UKHvgfgI&amp;ved=0CAkQ8wc&amp;usg=AFQjCNHVBfHxrZ4bcSLKbova6Z2-KI1oF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78" y="372549"/>
            <a:ext cx="1425572" cy="14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409721" y="2739435"/>
          <a:ext cx="3361618" cy="2990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3" name="Acrobat Document" r:id="rId4" imgW="11020187" imgH="9801088" progId="AcroExch.Document.11">
                  <p:embed/>
                </p:oleObj>
              </mc:Choice>
              <mc:Fallback>
                <p:oleObj name="Acrobat Document" r:id="rId4" imgW="11020187" imgH="98010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721" y="2739435"/>
                        <a:ext cx="3361618" cy="2990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314" name="Picture 306" descr="Framesoc Worksp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90" y="2739435"/>
            <a:ext cx="4753610" cy="29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11076" r="9655" b="10086"/>
          <a:stretch/>
        </p:blipFill>
        <p:spPr>
          <a:xfrm>
            <a:off x="4483860" y="304344"/>
            <a:ext cx="1524001" cy="1524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18377" r="45694" b="17862"/>
          <a:stretch/>
        </p:blipFill>
        <p:spPr>
          <a:xfrm rot="5400000">
            <a:off x="5940378" y="401902"/>
            <a:ext cx="1434060" cy="13583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11076" r="9655" b="10086"/>
          <a:stretch/>
        </p:blipFill>
        <p:spPr>
          <a:xfrm>
            <a:off x="5881947" y="304344"/>
            <a:ext cx="1524001" cy="1524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3028" name="Picture 20" descr="http://www.google.fr/url?source=imglanding&amp;ct=img&amp;q=http://nanosim.imag.fr/membres/vania.marangozova-martin/Welcome_files/droppedImage.png&amp;sa=X&amp;ei=e99kVZ6lH4bkUaD6gOgP&amp;ved=0CAkQ8wc&amp;usg=AFQjCNHhYbc22nVpTwxa0aIlxWIs82mGxQ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1" b="27157"/>
          <a:stretch/>
        </p:blipFill>
        <p:spPr bwMode="auto">
          <a:xfrm>
            <a:off x="7413270" y="423048"/>
            <a:ext cx="1235066" cy="133587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11076" r="9655" b="10086"/>
          <a:stretch/>
        </p:blipFill>
        <p:spPr>
          <a:xfrm>
            <a:off x="7286718" y="304344"/>
            <a:ext cx="1524001" cy="1524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74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Structure of the </a:t>
            </a:r>
            <a:r>
              <a:rPr lang="fr-FR" dirty="0" err="1" smtClean="0"/>
              <a:t>resources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89</a:t>
            </a:fld>
            <a:endParaRPr lang="fr-FR" dirty="0"/>
          </a:p>
        </p:txBody>
      </p:sp>
      <p:cxnSp>
        <p:nvCxnSpPr>
          <p:cNvPr id="140" name="Connecteur droit 139"/>
          <p:cNvCxnSpPr/>
          <p:nvPr/>
        </p:nvCxnSpPr>
        <p:spPr>
          <a:xfrm>
            <a:off x="807857" y="5452904"/>
            <a:ext cx="7601106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7" y="5145794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0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3" y="5145793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8" y="5145792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54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3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7" y="4299776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8" y="514579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24" y="514579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40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35" y="514578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9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50" y="5145788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145787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2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2" y="429977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ogle.fr/url?source=imglanding&amp;ct=img&amp;q=http://static1.squarespace.com/static/54489d61e4b0700d7816aa5e/54509dd3e4b0b2d65cfe9d34/54509dc9e4b0b2d65cfe9439/1414570172050/server-cluster-icon.png&amp;sa=X&amp;ei=Cs5gVePRG8raU-eMgOgJ&amp;ved=0CAkQ8wc4MA&amp;usg=AFQjCNF7aXaOO7tQN7ZPoEroeFGbULZW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71" y="2925392"/>
            <a:ext cx="924024" cy="9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8" y="514578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93" y="514578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42" y="4299774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8" y="5145781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23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16" y="4299773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145780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97" y="5145779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google.fr/url?source=imglanding&amp;ct=img&amp;q=https://cdn2.iconfinder.com/data/icons/windows-8-metro-style/512/server.png&amp;sa=X&amp;ei=tpVgVbKQMobXUc6kgbgH&amp;ved=0CAkQ8wc&amp;usg=AFQjCNH-ynGcH3QAe6zIF5UBOxu4c7QK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22" y="4297659"/>
            <a:ext cx="475845" cy="4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8" y="5143666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google.fr/url?source=imglanding&amp;ct=img&amp;q=http://png-4.findicons.com/files/icons/2711/free_icons_for_windows8_metro/512/processor.png&amp;sa=X&amp;ei=b5VgVaf9BsauU-KMgNgG&amp;ved=0CAkQ8wc&amp;usg=AFQjCNFTqqcFPsTDk5i3ob8MFCwZ1zes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04" y="5143665"/>
            <a:ext cx="212035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google.fr/url?source=imglanding&amp;ct=img&amp;q=https://cdn0.iconfinder.com/data/icons/simple-icons-4/512/map.png&amp;sa=X&amp;ei=585gVb60KIbfUZLmgMgM&amp;ved=0CAkQ8wc&amp;usg=AFQjCNGpIsH_s_7TeetmxTzwXeWM2zd2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45" y="1423749"/>
            <a:ext cx="1035067" cy="10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6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6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8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8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3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00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41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2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42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5631619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0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5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2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3" y="5631618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1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google.fr/url?source=imglanding&amp;ct=img&amp;q=http://images.pajezy.com/notes/thread.png&amp;sa=X&amp;ei=WM9gVfiLD4OwUdv7gcAJ&amp;ved=0CAkQ8wc&amp;usg=AFQjCNHvaAYr1Qo_AjuaPLgiwdM3j18r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43" y="5630252"/>
            <a:ext cx="274120" cy="2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/>
          <p:cNvCxnSpPr>
            <a:endCxn id="3" idx="0"/>
          </p:cNvCxnSpPr>
          <p:nvPr/>
        </p:nvCxnSpPr>
        <p:spPr>
          <a:xfrm flipH="1">
            <a:off x="3296282" y="2389448"/>
            <a:ext cx="1383951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2" idx="0"/>
          </p:cNvCxnSpPr>
          <p:nvPr/>
        </p:nvCxnSpPr>
        <p:spPr>
          <a:xfrm>
            <a:off x="5497084" y="2389448"/>
            <a:ext cx="1417300" cy="5359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22" idx="2"/>
          </p:cNvCxnSpPr>
          <p:nvPr/>
        </p:nvCxnSpPr>
        <p:spPr>
          <a:xfrm>
            <a:off x="6914384" y="3834543"/>
            <a:ext cx="1166939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22" idx="2"/>
          </p:cNvCxnSpPr>
          <p:nvPr/>
        </p:nvCxnSpPr>
        <p:spPr>
          <a:xfrm>
            <a:off x="6914384" y="3834543"/>
            <a:ext cx="37671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22" idx="2"/>
          </p:cNvCxnSpPr>
          <p:nvPr/>
        </p:nvCxnSpPr>
        <p:spPr>
          <a:xfrm flipH="1">
            <a:off x="6529224" y="3834543"/>
            <a:ext cx="385160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>
            <a:stCxn id="22" idx="2"/>
          </p:cNvCxnSpPr>
          <p:nvPr/>
        </p:nvCxnSpPr>
        <p:spPr>
          <a:xfrm flipH="1">
            <a:off x="5820212" y="3834543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2194438" y="3832841"/>
            <a:ext cx="1094171" cy="3839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3" idx="2"/>
          </p:cNvCxnSpPr>
          <p:nvPr/>
        </p:nvCxnSpPr>
        <p:spPr>
          <a:xfrm>
            <a:off x="3296282" y="3834543"/>
            <a:ext cx="1171023" cy="3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3294056" y="3840695"/>
            <a:ext cx="2225" cy="3778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766998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2016263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102128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2102128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>
            <a:off x="2947671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>
            <a:off x="3196937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82802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>
            <a:off x="3282802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07356" y="4815819"/>
            <a:ext cx="335130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4356622" y="4815819"/>
            <a:ext cx="858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4442487" y="4815819"/>
            <a:ext cx="249265" cy="22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4442487" y="4825872"/>
            <a:ext cx="475492" cy="213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>
            <a:off x="5820212" y="4849229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5714195" y="4844183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6560957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6454940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7301702" y="4841353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>
            <a:off x="7195685" y="4836307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081323" y="4832816"/>
            <a:ext cx="187532" cy="195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7975306" y="4827770"/>
            <a:ext cx="106018" cy="19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>
            <a:off x="1577459" y="541782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2034440" y="5421242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2300456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2564578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2948377" y="542334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215819" y="5421241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481835" y="5421239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745957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120398" y="542334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4387840" y="5421240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653856" y="5421238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4917978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>
            <a:off x="5716089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598021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6457681" y="5421237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6721803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7233731" y="5421236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7497853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7977199" y="5421235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241321" y="5421234"/>
            <a:ext cx="0" cy="150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137"/>
          <p:cNvSpPr txBox="1"/>
          <p:nvPr/>
        </p:nvSpPr>
        <p:spPr>
          <a:xfrm>
            <a:off x="438235" y="1884926"/>
            <a:ext cx="53002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Site</a:t>
            </a:r>
            <a:endParaRPr lang="fr-FR" b="1" dirty="0"/>
          </a:p>
        </p:txBody>
      </p:sp>
      <p:sp>
        <p:nvSpPr>
          <p:cNvPr id="162" name="ZoneTexte 161"/>
          <p:cNvSpPr txBox="1"/>
          <p:nvPr/>
        </p:nvSpPr>
        <p:spPr>
          <a:xfrm>
            <a:off x="368177" y="3203585"/>
            <a:ext cx="933704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Clusters</a:t>
            </a:r>
            <a:endParaRPr lang="fr-FR" b="1" dirty="0"/>
          </a:p>
        </p:txBody>
      </p:sp>
      <p:sp>
        <p:nvSpPr>
          <p:cNvPr id="163" name="ZoneTexte 162"/>
          <p:cNvSpPr txBox="1"/>
          <p:nvPr/>
        </p:nvSpPr>
        <p:spPr>
          <a:xfrm>
            <a:off x="368177" y="4355369"/>
            <a:ext cx="746736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Nodes</a:t>
            </a:r>
            <a:endParaRPr lang="fr-FR" b="1" dirty="0"/>
          </a:p>
        </p:txBody>
      </p:sp>
      <p:sp>
        <p:nvSpPr>
          <p:cNvPr id="164" name="ZoneTexte 163"/>
          <p:cNvSpPr txBox="1"/>
          <p:nvPr/>
        </p:nvSpPr>
        <p:spPr>
          <a:xfrm>
            <a:off x="367089" y="5049831"/>
            <a:ext cx="698578" cy="321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Cores</a:t>
            </a:r>
            <a:endParaRPr lang="fr-FR" b="1" dirty="0"/>
          </a:p>
        </p:txBody>
      </p:sp>
      <p:sp>
        <p:nvSpPr>
          <p:cNvPr id="165" name="ZoneTexte 164"/>
          <p:cNvSpPr txBox="1"/>
          <p:nvPr/>
        </p:nvSpPr>
        <p:spPr>
          <a:xfrm>
            <a:off x="365415" y="557366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Processes</a:t>
            </a:r>
            <a:endParaRPr lang="fr-FR" b="1" dirty="0"/>
          </a:p>
        </p:txBody>
      </p:sp>
      <p:sp>
        <p:nvSpPr>
          <p:cNvPr id="167" name="ZoneTexte 166"/>
          <p:cNvSpPr txBox="1"/>
          <p:nvPr/>
        </p:nvSpPr>
        <p:spPr>
          <a:xfrm>
            <a:off x="1545924" y="6190273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Software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482185" y="1312504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</a:rPr>
              <a:t>Hardware components</a:t>
            </a:r>
            <a:endParaRPr lang="fr-FR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 err="1" smtClean="0"/>
              <a:t>Space</a:t>
            </a:r>
            <a:r>
              <a:rPr lang="fr-FR" sz="4000" b="1" dirty="0" smtClean="0"/>
              <a:t> time </a:t>
            </a:r>
            <a:r>
              <a:rPr lang="fr-FR" sz="4000" b="1" dirty="0" err="1" smtClean="0"/>
              <a:t>diagram</a:t>
            </a:r>
            <a:endParaRPr lang="fr-FR" sz="4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54000" y="1450580"/>
            <a:ext cx="8648700" cy="42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 err="1" smtClean="0"/>
              <a:t>Colored</a:t>
            </a:r>
            <a:r>
              <a:rPr lang="fr-FR" sz="2400" dirty="0" smtClean="0"/>
              <a:t> states: </a:t>
            </a:r>
            <a:r>
              <a:rPr lang="fr-FR" sz="2400" dirty="0" err="1" smtClean="0"/>
              <a:t>functions</a:t>
            </a:r>
            <a:r>
              <a:rPr lang="fr-FR" sz="2400" dirty="0" smtClean="0"/>
              <a:t> </a:t>
            </a:r>
            <a:r>
              <a:rPr lang="fr-FR" sz="2400" dirty="0" err="1" smtClean="0"/>
              <a:t>called</a:t>
            </a:r>
            <a:r>
              <a:rPr lang="fr-FR" sz="2400" dirty="0" smtClean="0"/>
              <a:t> by the </a:t>
            </a:r>
            <a:r>
              <a:rPr lang="fr-FR" sz="2400" dirty="0" err="1" smtClean="0"/>
              <a:t>tasks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680336"/>
              </p:ext>
            </p:extLst>
          </p:nvPr>
        </p:nvGraphicFramePr>
        <p:xfrm>
          <a:off x="1890864" y="3280867"/>
          <a:ext cx="6902468" cy="17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82" name="Visio" r:id="rId4" imgW="33708891" imgH="8743950" progId="Visio.Drawing.15">
                  <p:embed/>
                </p:oleObj>
              </mc:Choice>
              <mc:Fallback>
                <p:oleObj name="Visio" r:id="rId4" imgW="33708891" imgH="87439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0864" y="3280867"/>
                        <a:ext cx="6902468" cy="17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>
            <a:off x="1781535" y="5361173"/>
            <a:ext cx="69840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781535" y="2882920"/>
            <a:ext cx="0" cy="24751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07090" y="4701863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70034" y="3935847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Memory Flush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66215" y="324847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USB Storage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713722" y="5060544"/>
            <a:ext cx="218657" cy="8851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833837" y="5997251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Read IP </a:t>
            </a:r>
            <a:r>
              <a:rPr lang="fr-FR" dirty="0" err="1" smtClean="0">
                <a:solidFill>
                  <a:schemeClr val="accent1"/>
                </a:solidFill>
              </a:rPr>
              <a:t>packet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2079826" y="5070261"/>
            <a:ext cx="904674" cy="875388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532163" y="599997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6"/>
                </a:solidFill>
              </a:rPr>
              <a:t>Processing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2262488" y="5060544"/>
            <a:ext cx="2108119" cy="93398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41062" y="5997251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</a:t>
            </a:r>
            <a:r>
              <a:rPr lang="fr-FR" dirty="0" err="1" smtClean="0">
                <a:solidFill>
                  <a:srgbClr val="FF0000"/>
                </a:solidFill>
              </a:rPr>
              <a:t>ys_write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8874" y="2361030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Tasks</a:t>
            </a:r>
            <a:endParaRPr lang="fr-FR" sz="2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4198316" y="5477796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Time (</a:t>
            </a:r>
            <a:r>
              <a:rPr lang="fr-FR" sz="2000" b="1" dirty="0" err="1" smtClean="0"/>
              <a:t>continuous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sp>
        <p:nvSpPr>
          <p:cNvPr id="19" name="Ellipse 18"/>
          <p:cNvSpPr/>
          <p:nvPr/>
        </p:nvSpPr>
        <p:spPr>
          <a:xfrm>
            <a:off x="4370606" y="2761140"/>
            <a:ext cx="1967131" cy="2711211"/>
          </a:xfrm>
          <a:prstGeom prst="ellipse">
            <a:avLst/>
          </a:prstGeom>
          <a:noFill/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2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90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980277" y="1829219"/>
            <a:ext cx="2691509" cy="357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Sum</a:t>
            </a:r>
            <a:r>
              <a:rPr lang="fr-FR" sz="2000" b="1" dirty="0" smtClean="0"/>
              <a:t> of state durations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6163446" y="2572976"/>
            <a:ext cx="2290299" cy="2983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467408" y="3279615"/>
            <a:ext cx="261705" cy="33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97940" y="3282031"/>
            <a:ext cx="261705" cy="33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326031" y="3279615"/>
            <a:ext cx="928188" cy="33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467408" y="3742930"/>
            <a:ext cx="2617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897940" y="3742930"/>
            <a:ext cx="2617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326032" y="3742930"/>
            <a:ext cx="7747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67408" y="4687138"/>
            <a:ext cx="1633399" cy="587595"/>
          </a:xfrm>
          <a:prstGeom prst="rect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d1+d2+p1*d3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26497" y="3828979"/>
            <a:ext cx="1827723" cy="30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d1 + d2  +  p1*d3</a:t>
            </a:r>
            <a:endParaRPr lang="fr-FR" sz="1600" dirty="0"/>
          </a:p>
        </p:txBody>
      </p:sp>
      <p:sp>
        <p:nvSpPr>
          <p:cNvPr id="15" name="Flèche droite 14"/>
          <p:cNvSpPr/>
          <p:nvPr/>
        </p:nvSpPr>
        <p:spPr>
          <a:xfrm rot="5400000">
            <a:off x="7157485" y="4296597"/>
            <a:ext cx="229929" cy="22560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>
            <a:off x="6467408" y="3144691"/>
            <a:ext cx="0" cy="79303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100808" y="3144691"/>
            <a:ext cx="0" cy="79303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467408" y="2983684"/>
            <a:ext cx="163339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719732" y="2671675"/>
            <a:ext cx="1166695" cy="330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 slice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9720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TS Record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Demonstration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>
                <a:solidFill>
                  <a:prstClr val="white"/>
                </a:solidFill>
              </a:rPr>
              <a:pPr/>
              <a:t>91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p=1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1272934"/>
            <a:ext cx="8348133" cy="508341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9143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p=1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1272934"/>
            <a:ext cx="8348133" cy="508341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93</a:t>
            </a:fld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5630333" y="4555067"/>
            <a:ext cx="1761067" cy="1964266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766733" y="6488668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Information gain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416050" y="4893734"/>
            <a:ext cx="584950" cy="1645179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718362" y="6488668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6"/>
                </a:solidFill>
              </a:rPr>
              <a:t>Complexity</a:t>
            </a:r>
            <a:r>
              <a:rPr lang="fr-FR" b="1" dirty="0" smtClean="0">
                <a:solidFill>
                  <a:schemeClr val="accent6"/>
                </a:solidFill>
              </a:rPr>
              <a:t> gain</a:t>
            </a:r>
            <a:endParaRPr lang="fr-FR" b="1" dirty="0">
              <a:solidFill>
                <a:schemeClr val="accent6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5630333" y="1140617"/>
            <a:ext cx="736600" cy="186505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051488" y="749601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Statistics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319796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p=0.96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94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1272934"/>
            <a:ext cx="8348133" cy="508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73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p=0.88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95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1272934"/>
            <a:ext cx="8348133" cy="5083417"/>
          </a:xfrm>
        </p:spPr>
      </p:pic>
    </p:spTree>
    <p:extLst>
      <p:ext uri="{BB962C8B-B14F-4D97-AF65-F5344CB8AC3E}">
        <p14:creationId xmlns:p14="http://schemas.microsoft.com/office/powerpoint/2010/main" val="30283891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p=0.47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1" y="1218409"/>
            <a:ext cx="8290377" cy="50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016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p=0.24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1" y="1243810"/>
            <a:ext cx="8290377" cy="50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462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p=0.09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98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2" y="1235344"/>
            <a:ext cx="8275916" cy="50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66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r>
              <a:rPr lang="fr-FR" dirty="0" smtClean="0"/>
              <a:t> p=0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652F-9609-4EC6-8E0A-C96E14B58A2A}" type="slidenum">
              <a:rPr lang="fr-FR" smtClean="0"/>
              <a:pPr/>
              <a:t>99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4" y="1241183"/>
            <a:ext cx="8280232" cy="50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1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nalis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FF0000"/>
      </a:accent2>
      <a:accent3>
        <a:srgbClr val="FFC000"/>
      </a:accent3>
      <a:accent4>
        <a:srgbClr val="7030A0"/>
      </a:accent4>
      <a:accent5>
        <a:srgbClr val="A5A5A5"/>
      </a:accent5>
      <a:accent6>
        <a:srgbClr val="92D050"/>
      </a:accent6>
      <a:hlink>
        <a:srgbClr val="0563C1"/>
      </a:hlink>
      <a:folHlink>
        <a:srgbClr val="954F72"/>
      </a:folHlink>
    </a:clrScheme>
    <a:fontScheme name="Personnalisé 1">
      <a:majorFont>
        <a:latin typeface="Aller"/>
        <a:ea typeface=""/>
        <a:cs typeface=""/>
      </a:majorFont>
      <a:minorFont>
        <a:latin typeface="All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10775</TotalTime>
  <Words>4212</Words>
  <Application>Microsoft Office PowerPoint</Application>
  <PresentationFormat>Affichage à l'écran (4:3)</PresentationFormat>
  <Paragraphs>1508</Paragraphs>
  <Slides>110</Slides>
  <Notes>76</Notes>
  <HiddenSlides>0</HiddenSlides>
  <MMClips>1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110</vt:i4>
      </vt:variant>
    </vt:vector>
  </HeadingPairs>
  <TitlesOfParts>
    <vt:vector size="118" baseType="lpstr">
      <vt:lpstr>Aller</vt:lpstr>
      <vt:lpstr>Arial</vt:lpstr>
      <vt:lpstr>Calibri</vt:lpstr>
      <vt:lpstr>Cambria Math</vt:lpstr>
      <vt:lpstr>Star Jedi Logo MonoLine</vt:lpstr>
      <vt:lpstr>Office Theme</vt:lpstr>
      <vt:lpstr>Visio</vt:lpstr>
      <vt:lpstr>Acrobat Document</vt:lpstr>
      <vt:lpstr>Agrégation spatiotemporelle pour la visualisation de traces d’exécution</vt:lpstr>
      <vt:lpstr>Context</vt:lpstr>
      <vt:lpstr>TS Record use case</vt:lpstr>
      <vt:lpstr>May the quality of service be with you</vt:lpstr>
      <vt:lpstr>Debugging this application is difficult !</vt:lpstr>
      <vt:lpstr>How to find the sources of our perturbations?</vt:lpstr>
      <vt:lpstr>Analysis flow</vt:lpstr>
      <vt:lpstr>Space time diagram</vt:lpstr>
      <vt:lpstr>Space time diagram</vt:lpstr>
      <vt:lpstr>Trace analysis tools</vt:lpstr>
      <vt:lpstr>A top down approach is necessary</vt:lpstr>
      <vt:lpstr>Overviews are not satisfying</vt:lpstr>
      <vt:lpstr>Présentation PowerPoint</vt:lpstr>
      <vt:lpstr>How to build a good overview?</vt:lpstr>
      <vt:lpstr>Outline</vt:lpstr>
      <vt:lpstr>Temporal Overview</vt:lpstr>
      <vt:lpstr>Interest of Temporal Analysis</vt:lpstr>
      <vt:lpstr>Aggregation method</vt:lpstr>
      <vt:lpstr>Partition and aggregation pipeline</vt:lpstr>
      <vt:lpstr>How to choose the « good » partitions?</vt:lpstr>
      <vt:lpstr>Complexity reduction</vt:lpstr>
      <vt:lpstr>Information loss</vt:lpstr>
      <vt:lpstr>Parametrized Information Criterion</vt:lpstr>
      <vt:lpstr>Temporal analysis</vt:lpstr>
      <vt:lpstr>Difficulties </vt:lpstr>
      <vt:lpstr>Discretize and fill the microscopic model</vt:lpstr>
      <vt:lpstr>Task s1 – purple function J5</vt:lpstr>
      <vt:lpstr>Task s1 – red function J3</vt:lpstr>
      <vt:lpstr>Task s1 – blue function J1</vt:lpstr>
      <vt:lpstr>Task s2</vt:lpstr>
      <vt:lpstr>Whole microscopic model</vt:lpstr>
      <vt:lpstr>Visualize the trace abstraction</vt:lpstr>
      <vt:lpstr>Stacked bar chart visual aggregation</vt:lpstr>
      <vt:lpstr>TS Record Analysis Demonstration</vt:lpstr>
      <vt:lpstr>Compliance with the top down approach</vt:lpstr>
      <vt:lpstr>Analysis of parallel applications</vt:lpstr>
      <vt:lpstr>LU class C (700 processes) on G5K</vt:lpstr>
      <vt:lpstr>Particularities of parallel applications</vt:lpstr>
      <vt:lpstr>Hierarchical structure</vt:lpstr>
      <vt:lpstr>Spatiotemporal Overview</vt:lpstr>
      <vt:lpstr>Homogeneous behavior</vt:lpstr>
      <vt:lpstr>Heterogeneous behavior</vt:lpstr>
      <vt:lpstr>Constrain the partition</vt:lpstr>
      <vt:lpstr>Aggregate the microscopic model</vt:lpstr>
      <vt:lpstr>Forbidden Aggregates</vt:lpstr>
      <vt:lpstr>Sequence of temporal and spatial cuts</vt:lpstr>
      <vt:lpstr>Compute best cuts: naive approach</vt:lpstr>
      <vt:lpstr>Compute best cuts: naive approach</vt:lpstr>
      <vt:lpstr>Compute best cuts: naive approach</vt:lpstr>
      <vt:lpstr>Compute best cuts: naive approach</vt:lpstr>
      <vt:lpstr>Best Cut Algorithm: dynamic programming</vt:lpstr>
      <vt:lpstr>Visualize the abstraction</vt:lpstr>
      <vt:lpstr>Visual aggregation</vt:lpstr>
      <vt:lpstr>LU class C (700 processes) on G5K</vt:lpstr>
      <vt:lpstr>LU class C (700 processes) on G5K</vt:lpstr>
      <vt:lpstr>LU class C (700 processes) on G5K</vt:lpstr>
      <vt:lpstr>LU class C (700 processes) on G5K</vt:lpstr>
      <vt:lpstr>LU class C (700 processes) on G5K</vt:lpstr>
      <vt:lpstr>Implementation: Ocelotl Analysis Tool</vt:lpstr>
      <vt:lpstr>Difficulties </vt:lpstr>
      <vt:lpstr>Ocelotl</vt:lpstr>
      <vt:lpstr>Ocelotl</vt:lpstr>
      <vt:lpstr>Ocelotl</vt:lpstr>
      <vt:lpstr>How to improve performance?</vt:lpstr>
      <vt:lpstr>Avoid useless recomputation during interaction</vt:lpstr>
      <vt:lpstr>Improving trace reading </vt:lpstr>
      <vt:lpstr>Microscopic Model Cache</vt:lpstr>
      <vt:lpstr>Conclusion and Future Work</vt:lpstr>
      <vt:lpstr>Summary of my contributions</vt:lpstr>
      <vt:lpstr>Spatial structures</vt:lpstr>
      <vt:lpstr>Visual information</vt:lpstr>
      <vt:lpstr>Scaling interactivity</vt:lpstr>
      <vt:lpstr>Reusability/Extendability</vt:lpstr>
      <vt:lpstr>Thank you for your kind attention</vt:lpstr>
      <vt:lpstr>Backup</vt:lpstr>
      <vt:lpstr>Constrained zoom</vt:lpstr>
      <vt:lpstr>Constrained zoom</vt:lpstr>
      <vt:lpstr>Content of visual aggregates</vt:lpstr>
      <vt:lpstr>Fulfilling Top Down Approach</vt:lpstr>
      <vt:lpstr>In practice…</vt:lpstr>
      <vt:lpstr>O1.Visualization support</vt:lpstr>
      <vt:lpstr>O1.Visualization support</vt:lpstr>
      <vt:lpstr>O2.Interactivity performance</vt:lpstr>
      <vt:lpstr>My contributions</vt:lpstr>
      <vt:lpstr>My contributions</vt:lpstr>
      <vt:lpstr>Interest of Temporal Analysis</vt:lpstr>
      <vt:lpstr>Interest of Temporal Analysis</vt:lpstr>
      <vt:lpstr>Framesoc</vt:lpstr>
      <vt:lpstr>Structure of the resources</vt:lpstr>
      <vt:lpstr>Présentation PowerPoint</vt:lpstr>
      <vt:lpstr>TS Record Analysis Demonstration</vt:lpstr>
      <vt:lpstr>Overview p=1</vt:lpstr>
      <vt:lpstr>Overview p=1</vt:lpstr>
      <vt:lpstr>Overview p=0.96</vt:lpstr>
      <vt:lpstr>Overview p=0.88</vt:lpstr>
      <vt:lpstr>Overview p=0.47</vt:lpstr>
      <vt:lpstr>Overview p=0.24</vt:lpstr>
      <vt:lpstr>Overview p=0.09</vt:lpstr>
      <vt:lpstr>Overview p=0</vt:lpstr>
      <vt:lpstr>Selection p=0.25</vt:lpstr>
      <vt:lpstr>Selection p=0.25</vt:lpstr>
      <vt:lpstr>Zoom p=1</vt:lpstr>
      <vt:lpstr>Zoom p=0.79</vt:lpstr>
      <vt:lpstr>Space-time diagram</vt:lpstr>
      <vt:lpstr>Space-time diagram</vt:lpstr>
      <vt:lpstr>Influence of the hierarchy</vt:lpstr>
      <vt:lpstr>Influence of the hierarchy</vt:lpstr>
      <vt:lpstr>Influence of the hierarchy</vt:lpstr>
      <vt:lpstr>Task s2 – yellow function J4</vt:lpstr>
      <vt:lpstr>Task s2 – green function J2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Agrégation spatiotemporelle pour la visualisation de traces d’exécution</dc:title>
  <dc:creator>dosimont</dc:creator>
  <cp:lastModifiedBy>dosimont</cp:lastModifiedBy>
  <cp:revision>947</cp:revision>
  <dcterms:created xsi:type="dcterms:W3CDTF">2015-05-04T13:17:04Z</dcterms:created>
  <dcterms:modified xsi:type="dcterms:W3CDTF">2015-06-09T23:03:12Z</dcterms:modified>
</cp:coreProperties>
</file>